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133" r:id="rId2"/>
    <p:sldMasterId id="2147484541" r:id="rId3"/>
  </p:sldMasterIdLst>
  <p:notesMasterIdLst>
    <p:notesMasterId r:id="rId18"/>
  </p:notesMasterIdLst>
  <p:handoutMasterIdLst>
    <p:handoutMasterId r:id="rId19"/>
  </p:handoutMasterIdLst>
  <p:sldIdLst>
    <p:sldId id="390" r:id="rId4"/>
    <p:sldId id="447" r:id="rId5"/>
    <p:sldId id="451" r:id="rId6"/>
    <p:sldId id="448" r:id="rId7"/>
    <p:sldId id="449" r:id="rId8"/>
    <p:sldId id="430" r:id="rId9"/>
    <p:sldId id="440" r:id="rId10"/>
    <p:sldId id="450" r:id="rId11"/>
    <p:sldId id="441" r:id="rId12"/>
    <p:sldId id="408" r:id="rId13"/>
    <p:sldId id="443" r:id="rId14"/>
    <p:sldId id="444" r:id="rId15"/>
    <p:sldId id="445" r:id="rId16"/>
    <p:sldId id="446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ter van Rooyen" initials="Pv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16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493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5</a:t>
          </a:r>
          <a:r>
            <a:rPr lang="en-ZA" sz="1800" b="1" smtClean="0">
              <a:latin typeface="Futura Md BT" panose="020B0602020204020303" pitchFamily="34" charset="0"/>
            </a:rPr>
            <a:t>: Draft Management Classes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6911A0EA-420E-49DD-9936-AE256351E98C}" type="presOf" srcId="{84B4CD7A-1476-43A1-89C7-1F11321FDED9}" destId="{684C944B-3E90-4D4E-8425-19E06C996C1F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AAAA00AB-75CE-4D79-86E9-DDE9C22E8C89}" type="presOf" srcId="{C1A3A27D-4A8C-4DAD-A0C7-5EF26219D65B}" destId="{92CCB063-EC91-44E7-A15E-FF8A4C4DDC86}" srcOrd="0" destOrd="0" presId="urn:microsoft.com/office/officeart/2005/8/layout/process4"/>
    <dgm:cxn modelId="{AAB31E1B-2DC1-4D4D-879F-858960EDBC2B}" type="presOf" srcId="{896C3A8B-25EE-41A5-A1E2-2A779F3BAE3F}" destId="{CE847B37-6D19-43E3-9659-EF7C62624C23}" srcOrd="0" destOrd="0" presId="urn:microsoft.com/office/officeart/2005/8/layout/process4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6C1591E1-9E37-4FDA-A241-1387EE8AC194}" type="presOf" srcId="{6F5C4B9F-D09D-4FAF-AC9F-46B9A2CF75D6}" destId="{C24F73F5-020C-4D9E-A3C5-4C2BA88EFC25}" srcOrd="0" destOrd="0" presId="urn:microsoft.com/office/officeart/2005/8/layout/process4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D45858A6-0528-43AE-86D3-4A8821A09512}" type="presOf" srcId="{4CBF7E20-D64E-4E48-A472-65A1F5AF0988}" destId="{8EC21FBD-A0F6-4ED3-A6EE-0A269359EB7D}" srcOrd="0" destOrd="0" presId="urn:microsoft.com/office/officeart/2005/8/layout/process4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F15C3162-B073-44F8-9AB1-4E16C4247991}" type="presOf" srcId="{97AC5849-DBA3-4490-97D0-497614889A9B}" destId="{A19471C5-63D2-42A3-BF3A-7D30636113F1}" srcOrd="0" destOrd="0" presId="urn:microsoft.com/office/officeart/2005/8/layout/process4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B0667E02-956D-43D2-933A-B01C3D7BA27F}" type="presOf" srcId="{9AED3A25-822F-4109-9147-762E40ADD92D}" destId="{BE226595-BDD5-4A89-9E52-91E0982E75EE}" srcOrd="0" destOrd="0" presId="urn:microsoft.com/office/officeart/2005/8/layout/process4"/>
    <dgm:cxn modelId="{49BAF296-C997-4887-97FC-9B0AB8BB9A6E}" type="presOf" srcId="{E1E3DE66-05C7-4290-815D-84E598EFC8CB}" destId="{70AEE6A4-CEC1-4D17-B16E-A6AB76F82B57}" srcOrd="0" destOrd="0" presId="urn:microsoft.com/office/officeart/2005/8/layout/process4"/>
    <dgm:cxn modelId="{B3EEF455-CD73-478C-AEB2-FD1A44B12CD9}" type="presParOf" srcId="{BE226595-BDD5-4A89-9E52-91E0982E75EE}" destId="{F6CA72E2-AEDB-4FF5-97F7-38CAB940D073}" srcOrd="0" destOrd="0" presId="urn:microsoft.com/office/officeart/2005/8/layout/process4"/>
    <dgm:cxn modelId="{0179D737-65EC-4B9C-88DC-477784E68D4E}" type="presParOf" srcId="{F6CA72E2-AEDB-4FF5-97F7-38CAB940D073}" destId="{70AEE6A4-CEC1-4D17-B16E-A6AB76F82B57}" srcOrd="0" destOrd="0" presId="urn:microsoft.com/office/officeart/2005/8/layout/process4"/>
    <dgm:cxn modelId="{539A4BA5-158A-4B18-B4B0-238550B1735B}" type="presParOf" srcId="{BE226595-BDD5-4A89-9E52-91E0982E75EE}" destId="{584F341E-D44E-406D-AD7D-E65E27EC4838}" srcOrd="1" destOrd="0" presId="urn:microsoft.com/office/officeart/2005/8/layout/process4"/>
    <dgm:cxn modelId="{9F92C531-88D8-45BC-A695-8833BA060C58}" type="presParOf" srcId="{BE226595-BDD5-4A89-9E52-91E0982E75EE}" destId="{50670C99-2611-40F6-8A68-7C1EFD92F31D}" srcOrd="2" destOrd="0" presId="urn:microsoft.com/office/officeart/2005/8/layout/process4"/>
    <dgm:cxn modelId="{C0029E04-EAF9-4CCD-8F7D-7DDF5C661E36}" type="presParOf" srcId="{50670C99-2611-40F6-8A68-7C1EFD92F31D}" destId="{92CCB063-EC91-44E7-A15E-FF8A4C4DDC86}" srcOrd="0" destOrd="0" presId="urn:microsoft.com/office/officeart/2005/8/layout/process4"/>
    <dgm:cxn modelId="{6BE54E23-4C19-4A73-A344-C5E2621E31F9}" type="presParOf" srcId="{BE226595-BDD5-4A89-9E52-91E0982E75EE}" destId="{297CA12C-60B8-4C21-BCB1-54AD05DCE368}" srcOrd="3" destOrd="0" presId="urn:microsoft.com/office/officeart/2005/8/layout/process4"/>
    <dgm:cxn modelId="{B37E7FC8-2EEC-4157-B924-96EDFDBFE737}" type="presParOf" srcId="{BE226595-BDD5-4A89-9E52-91E0982E75EE}" destId="{21BDCA20-281C-467D-B92C-5113DB390AA1}" srcOrd="4" destOrd="0" presId="urn:microsoft.com/office/officeart/2005/8/layout/process4"/>
    <dgm:cxn modelId="{4D81E0BC-4FAB-4DA4-9A0A-694A92ECA906}" type="presParOf" srcId="{21BDCA20-281C-467D-B92C-5113DB390AA1}" destId="{8EC21FBD-A0F6-4ED3-A6EE-0A269359EB7D}" srcOrd="0" destOrd="0" presId="urn:microsoft.com/office/officeart/2005/8/layout/process4"/>
    <dgm:cxn modelId="{B151BBFE-CD91-44CA-98E5-34A8C6DBDDD3}" type="presParOf" srcId="{BE226595-BDD5-4A89-9E52-91E0982E75EE}" destId="{5097D5B9-3430-4A07-9E40-D9E94BDEE240}" srcOrd="5" destOrd="0" presId="urn:microsoft.com/office/officeart/2005/8/layout/process4"/>
    <dgm:cxn modelId="{8CDD7629-2CF6-441C-BF23-C427E9E61C6C}" type="presParOf" srcId="{BE226595-BDD5-4A89-9E52-91E0982E75EE}" destId="{2A495611-773A-4F51-9364-B1681ECA25FA}" srcOrd="6" destOrd="0" presId="urn:microsoft.com/office/officeart/2005/8/layout/process4"/>
    <dgm:cxn modelId="{CD5721A3-7711-4FC7-91B4-290F214A542C}" type="presParOf" srcId="{2A495611-773A-4F51-9364-B1681ECA25FA}" destId="{684C944B-3E90-4D4E-8425-19E06C996C1F}" srcOrd="0" destOrd="0" presId="urn:microsoft.com/office/officeart/2005/8/layout/process4"/>
    <dgm:cxn modelId="{3BDB48B5-CE00-429C-88CB-9D8BB441705D}" type="presParOf" srcId="{BE226595-BDD5-4A89-9E52-91E0982E75EE}" destId="{A7E43AD8-17D8-4C03-A826-782735C63681}" srcOrd="7" destOrd="0" presId="urn:microsoft.com/office/officeart/2005/8/layout/process4"/>
    <dgm:cxn modelId="{2BA28C68-FF9E-4329-BCA8-4F4B2641A264}" type="presParOf" srcId="{BE226595-BDD5-4A89-9E52-91E0982E75EE}" destId="{3F5146D1-6322-414E-8A5B-CD1D8B627F80}" srcOrd="8" destOrd="0" presId="urn:microsoft.com/office/officeart/2005/8/layout/process4"/>
    <dgm:cxn modelId="{5734FAC5-3FC0-454E-8F06-C73FCB4CDCCA}" type="presParOf" srcId="{3F5146D1-6322-414E-8A5B-CD1D8B627F80}" destId="{C24F73F5-020C-4D9E-A3C5-4C2BA88EFC25}" srcOrd="0" destOrd="0" presId="urn:microsoft.com/office/officeart/2005/8/layout/process4"/>
    <dgm:cxn modelId="{DEED11BC-E1B9-474F-8535-93B08537CDFE}" type="presParOf" srcId="{BE226595-BDD5-4A89-9E52-91E0982E75EE}" destId="{A9FAE2C3-0D20-4E3C-AC7D-04F296E91870}" srcOrd="9" destOrd="0" presId="urn:microsoft.com/office/officeart/2005/8/layout/process4"/>
    <dgm:cxn modelId="{8B5B7366-05EA-4331-8629-B3CC840D03B1}" type="presParOf" srcId="{BE226595-BDD5-4A89-9E52-91E0982E75EE}" destId="{A8D08FC3-53F6-4B81-B5E6-85162866632A}" srcOrd="10" destOrd="0" presId="urn:microsoft.com/office/officeart/2005/8/layout/process4"/>
    <dgm:cxn modelId="{ECB811AD-2022-4A74-B9DA-5E06FA64077F}" type="presParOf" srcId="{A8D08FC3-53F6-4B81-B5E6-85162866632A}" destId="{CE847B37-6D19-43E3-9659-EF7C62624C23}" srcOrd="0" destOrd="0" presId="urn:microsoft.com/office/officeart/2005/8/layout/process4"/>
    <dgm:cxn modelId="{5E1A1AC3-75AE-45FF-83ED-D033F4FECC8E}" type="presParOf" srcId="{BE226595-BDD5-4A89-9E52-91E0982E75EE}" destId="{1C05CC98-07E3-4270-9A50-5ECF1344C4FF}" srcOrd="11" destOrd="0" presId="urn:microsoft.com/office/officeart/2005/8/layout/process4"/>
    <dgm:cxn modelId="{68E6E0F7-8490-41E3-80A6-5718AE06AE77}" type="presParOf" srcId="{BE226595-BDD5-4A89-9E52-91E0982E75EE}" destId="{6D22C6EC-C3D1-413B-BDAD-C210E11642B7}" srcOrd="12" destOrd="0" presId="urn:microsoft.com/office/officeart/2005/8/layout/process4"/>
    <dgm:cxn modelId="{4351D62E-710A-4CE3-B9F4-9A0B5394C958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18E21-2B2E-4C1D-A376-BDBA114FAAEF}" type="doc">
      <dgm:prSet loTypeId="urn:microsoft.com/office/officeart/2005/8/layout/gear1" loCatId="relationship" qsTypeId="urn:microsoft.com/office/officeart/2005/8/quickstyle/simple5" qsCatId="simple" csTypeId="urn:microsoft.com/office/officeart/2005/8/colors/accent2_2" csCatId="accent2" phldr="1"/>
      <dgm:spPr/>
    </dgm:pt>
    <dgm:pt modelId="{2E6585BB-6FDD-448E-B145-07170936988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ZA" sz="1600" b="1" smtClean="0"/>
            <a:t>Economic </a:t>
          </a:r>
          <a:r>
            <a:rPr lang="en-ZA" sz="1600" b="1" dirty="0" smtClean="0"/>
            <a:t>Implications</a:t>
          </a:r>
          <a:endParaRPr lang="en-GB" sz="1600" b="1" dirty="0"/>
        </a:p>
      </dgm:t>
    </dgm:pt>
    <dgm:pt modelId="{F666F7A8-2016-4CB6-BFD3-4DA92F77D568}" type="parTrans" cxnId="{72E6D95B-2112-4F2F-BF35-92A8B275C5DA}">
      <dgm:prSet/>
      <dgm:spPr/>
      <dgm:t>
        <a:bodyPr/>
        <a:lstStyle/>
        <a:p>
          <a:endParaRPr lang="en-GB" sz="1600" b="1"/>
        </a:p>
      </dgm:t>
    </dgm:pt>
    <dgm:pt modelId="{E3DBD994-4806-4D4C-A336-781C0BB6DB34}" type="sibTrans" cxnId="{72E6D95B-2112-4F2F-BF35-92A8B275C5DA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GB" sz="1600" b="1"/>
        </a:p>
      </dgm:t>
    </dgm:pt>
    <dgm:pt modelId="{A6B9F979-4F2A-4007-9018-997EE11FBB0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ZA" sz="1600" b="1" dirty="0" smtClean="0"/>
            <a:t>Ecosystem Services</a:t>
          </a:r>
          <a:endParaRPr lang="en-GB" sz="1600" b="1" dirty="0"/>
        </a:p>
      </dgm:t>
    </dgm:pt>
    <dgm:pt modelId="{68390764-F534-4683-9DF6-03AA23629DD4}" type="parTrans" cxnId="{2613FAFF-1520-4C86-A561-9DD41B6BF50C}">
      <dgm:prSet/>
      <dgm:spPr/>
      <dgm:t>
        <a:bodyPr/>
        <a:lstStyle/>
        <a:p>
          <a:endParaRPr lang="en-GB" sz="1600" b="1"/>
        </a:p>
      </dgm:t>
    </dgm:pt>
    <dgm:pt modelId="{4F562C9B-A652-402B-BA42-7F56D004BEE9}" type="sibTrans" cxnId="{2613FAFF-1520-4C86-A561-9DD41B6BF50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GB" sz="1600" b="1"/>
        </a:p>
      </dgm:t>
    </dgm:pt>
    <dgm:pt modelId="{9A921D61-BEDE-45C3-9831-AFE8C805B69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ZA" sz="1600" b="1" dirty="0" smtClean="0"/>
            <a:t>Ecological health</a:t>
          </a:r>
          <a:endParaRPr lang="en-GB" sz="1600" b="1" dirty="0"/>
        </a:p>
      </dgm:t>
    </dgm:pt>
    <dgm:pt modelId="{423ADC92-F411-4F7C-B663-E2CF92E4864A}" type="parTrans" cxnId="{54E26A0C-C347-4A1B-962E-0C7AF3A4525B}">
      <dgm:prSet/>
      <dgm:spPr/>
      <dgm:t>
        <a:bodyPr/>
        <a:lstStyle/>
        <a:p>
          <a:endParaRPr lang="en-GB" sz="1600" b="1"/>
        </a:p>
      </dgm:t>
    </dgm:pt>
    <dgm:pt modelId="{8B057A8F-E037-416B-86D7-1A499EE9D77C}" type="sibTrans" cxnId="{54E26A0C-C347-4A1B-962E-0C7AF3A4525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GB" sz="1600" b="1"/>
        </a:p>
      </dgm:t>
    </dgm:pt>
    <dgm:pt modelId="{523DF380-D332-4510-9DFF-0CA3C983472F}" type="pres">
      <dgm:prSet presAssocID="{A6E18E21-2B2E-4C1D-A376-BDBA114FAA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B3792E-BC44-425C-9D4A-074B5F13A66F}" type="pres">
      <dgm:prSet presAssocID="{2E6585BB-6FDD-448E-B145-07170936988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083B1B-E69C-4257-8183-91E87FC5F834}" type="pres">
      <dgm:prSet presAssocID="{2E6585BB-6FDD-448E-B145-071709369882}" presName="gear1srcNode" presStyleLbl="node1" presStyleIdx="0" presStyleCnt="3"/>
      <dgm:spPr/>
      <dgm:t>
        <a:bodyPr/>
        <a:lstStyle/>
        <a:p>
          <a:endParaRPr lang="en-GB"/>
        </a:p>
      </dgm:t>
    </dgm:pt>
    <dgm:pt modelId="{EFB40A1D-A220-42BA-99B2-566172B493BF}" type="pres">
      <dgm:prSet presAssocID="{2E6585BB-6FDD-448E-B145-071709369882}" presName="gear1dstNode" presStyleLbl="node1" presStyleIdx="0" presStyleCnt="3"/>
      <dgm:spPr/>
      <dgm:t>
        <a:bodyPr/>
        <a:lstStyle/>
        <a:p>
          <a:endParaRPr lang="en-GB"/>
        </a:p>
      </dgm:t>
    </dgm:pt>
    <dgm:pt modelId="{0447305B-177B-467A-BF00-4C2F15FD627C}" type="pres">
      <dgm:prSet presAssocID="{A6B9F979-4F2A-4007-9018-997EE11FBB0C}" presName="gear2" presStyleLbl="node1" presStyleIdx="1" presStyleCnt="3" custScaleX="148706" custScaleY="1017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36DADF-F7B5-42A6-958D-6C55589083EA}" type="pres">
      <dgm:prSet presAssocID="{A6B9F979-4F2A-4007-9018-997EE11FBB0C}" presName="gear2srcNode" presStyleLbl="node1" presStyleIdx="1" presStyleCnt="3"/>
      <dgm:spPr/>
      <dgm:t>
        <a:bodyPr/>
        <a:lstStyle/>
        <a:p>
          <a:endParaRPr lang="en-GB"/>
        </a:p>
      </dgm:t>
    </dgm:pt>
    <dgm:pt modelId="{FE3A6325-02A4-41EC-A775-9C6B36A952D2}" type="pres">
      <dgm:prSet presAssocID="{A6B9F979-4F2A-4007-9018-997EE11FBB0C}" presName="gear2dstNode" presStyleLbl="node1" presStyleIdx="1" presStyleCnt="3"/>
      <dgm:spPr/>
      <dgm:t>
        <a:bodyPr/>
        <a:lstStyle/>
        <a:p>
          <a:endParaRPr lang="en-GB"/>
        </a:p>
      </dgm:t>
    </dgm:pt>
    <dgm:pt modelId="{F26C6F16-8E7D-4F59-AD67-789084207D5B}" type="pres">
      <dgm:prSet presAssocID="{9A921D61-BEDE-45C3-9831-AFE8C805B690}" presName="gear3" presStyleLbl="node1" presStyleIdx="2" presStyleCnt="3" custScaleX="112334" custScaleY="103731"/>
      <dgm:spPr/>
      <dgm:t>
        <a:bodyPr/>
        <a:lstStyle/>
        <a:p>
          <a:endParaRPr lang="en-GB"/>
        </a:p>
      </dgm:t>
    </dgm:pt>
    <dgm:pt modelId="{A6C591F1-6F70-4CAD-877F-D96ED4AEC2BC}" type="pres">
      <dgm:prSet presAssocID="{9A921D61-BEDE-45C3-9831-AFE8C805B69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418C16-9DB0-4AEA-9761-A9A007DF0D2D}" type="pres">
      <dgm:prSet presAssocID="{9A921D61-BEDE-45C3-9831-AFE8C805B690}" presName="gear3srcNode" presStyleLbl="node1" presStyleIdx="2" presStyleCnt="3"/>
      <dgm:spPr/>
      <dgm:t>
        <a:bodyPr/>
        <a:lstStyle/>
        <a:p>
          <a:endParaRPr lang="en-GB"/>
        </a:p>
      </dgm:t>
    </dgm:pt>
    <dgm:pt modelId="{E2DB1C37-6ECB-4986-98B6-C5239716D603}" type="pres">
      <dgm:prSet presAssocID="{9A921D61-BEDE-45C3-9831-AFE8C805B690}" presName="gear3dstNode" presStyleLbl="node1" presStyleIdx="2" presStyleCnt="3"/>
      <dgm:spPr/>
      <dgm:t>
        <a:bodyPr/>
        <a:lstStyle/>
        <a:p>
          <a:endParaRPr lang="en-GB"/>
        </a:p>
      </dgm:t>
    </dgm:pt>
    <dgm:pt modelId="{9ED3EA38-12F6-4D6E-9188-CBD7FE1DBC72}" type="pres">
      <dgm:prSet presAssocID="{E3DBD994-4806-4D4C-A336-781C0BB6DB34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59F2A73F-08E2-4A80-9C53-CDA7AF508118}" type="pres">
      <dgm:prSet presAssocID="{4F562C9B-A652-402B-BA42-7F56D004BEE9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D97B8A97-43FE-44A0-9E72-203FE8A82F74}" type="pres">
      <dgm:prSet presAssocID="{8B057A8F-E037-416B-86D7-1A499EE9D77C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2613FAFF-1520-4C86-A561-9DD41B6BF50C}" srcId="{A6E18E21-2B2E-4C1D-A376-BDBA114FAAEF}" destId="{A6B9F979-4F2A-4007-9018-997EE11FBB0C}" srcOrd="1" destOrd="0" parTransId="{68390764-F534-4683-9DF6-03AA23629DD4}" sibTransId="{4F562C9B-A652-402B-BA42-7F56D004BEE9}"/>
    <dgm:cxn modelId="{0242E19F-BD43-431D-867F-53AC07CEB2EB}" type="presOf" srcId="{A6B9F979-4F2A-4007-9018-997EE11FBB0C}" destId="{0447305B-177B-467A-BF00-4C2F15FD627C}" srcOrd="0" destOrd="0" presId="urn:microsoft.com/office/officeart/2005/8/layout/gear1"/>
    <dgm:cxn modelId="{AB1DD0D0-250A-4C73-8A37-D1DA86F02BAB}" type="presOf" srcId="{8B057A8F-E037-416B-86D7-1A499EE9D77C}" destId="{D97B8A97-43FE-44A0-9E72-203FE8A82F74}" srcOrd="0" destOrd="0" presId="urn:microsoft.com/office/officeart/2005/8/layout/gear1"/>
    <dgm:cxn modelId="{E358F2E8-A627-4E44-B08E-AC8F26B2FF26}" type="presOf" srcId="{4F562C9B-A652-402B-BA42-7F56D004BEE9}" destId="{59F2A73F-08E2-4A80-9C53-CDA7AF508118}" srcOrd="0" destOrd="0" presId="urn:microsoft.com/office/officeart/2005/8/layout/gear1"/>
    <dgm:cxn modelId="{67E55D64-F733-4D04-A5C1-CDB2228A211E}" type="presOf" srcId="{2E6585BB-6FDD-448E-B145-071709369882}" destId="{A0083B1B-E69C-4257-8183-91E87FC5F834}" srcOrd="1" destOrd="0" presId="urn:microsoft.com/office/officeart/2005/8/layout/gear1"/>
    <dgm:cxn modelId="{4E62B62D-C0DF-4153-A925-FE36CD4F61B7}" type="presOf" srcId="{E3DBD994-4806-4D4C-A336-781C0BB6DB34}" destId="{9ED3EA38-12F6-4D6E-9188-CBD7FE1DBC72}" srcOrd="0" destOrd="0" presId="urn:microsoft.com/office/officeart/2005/8/layout/gear1"/>
    <dgm:cxn modelId="{1C67FFCA-EDC4-4C9E-AE55-A4DAD1F2169E}" type="presOf" srcId="{9A921D61-BEDE-45C3-9831-AFE8C805B690}" destId="{E2DB1C37-6ECB-4986-98B6-C5239716D603}" srcOrd="3" destOrd="0" presId="urn:microsoft.com/office/officeart/2005/8/layout/gear1"/>
    <dgm:cxn modelId="{72E6D95B-2112-4F2F-BF35-92A8B275C5DA}" srcId="{A6E18E21-2B2E-4C1D-A376-BDBA114FAAEF}" destId="{2E6585BB-6FDD-448E-B145-071709369882}" srcOrd="0" destOrd="0" parTransId="{F666F7A8-2016-4CB6-BFD3-4DA92F77D568}" sibTransId="{E3DBD994-4806-4D4C-A336-781C0BB6DB34}"/>
    <dgm:cxn modelId="{F5640426-A97B-4241-B420-609A5952926A}" type="presOf" srcId="{9A921D61-BEDE-45C3-9831-AFE8C805B690}" destId="{A6C591F1-6F70-4CAD-877F-D96ED4AEC2BC}" srcOrd="1" destOrd="0" presId="urn:microsoft.com/office/officeart/2005/8/layout/gear1"/>
    <dgm:cxn modelId="{0188A49B-82FB-4DDE-987A-D647F5C1CF3F}" type="presOf" srcId="{9A921D61-BEDE-45C3-9831-AFE8C805B690}" destId="{41418C16-9DB0-4AEA-9761-A9A007DF0D2D}" srcOrd="2" destOrd="0" presId="urn:microsoft.com/office/officeart/2005/8/layout/gear1"/>
    <dgm:cxn modelId="{B11AC0FF-29B2-4980-8889-FBBB76CB5FA8}" type="presOf" srcId="{9A921D61-BEDE-45C3-9831-AFE8C805B690}" destId="{F26C6F16-8E7D-4F59-AD67-789084207D5B}" srcOrd="0" destOrd="0" presId="urn:microsoft.com/office/officeart/2005/8/layout/gear1"/>
    <dgm:cxn modelId="{EEF835B3-5CF1-4CFD-97B0-F92D24758399}" type="presOf" srcId="{A6E18E21-2B2E-4C1D-A376-BDBA114FAAEF}" destId="{523DF380-D332-4510-9DFF-0CA3C983472F}" srcOrd="0" destOrd="0" presId="urn:microsoft.com/office/officeart/2005/8/layout/gear1"/>
    <dgm:cxn modelId="{1CBEB69D-F1B1-4ECF-875C-96DE9CDEBA10}" type="presOf" srcId="{2E6585BB-6FDD-448E-B145-071709369882}" destId="{62B3792E-BC44-425C-9D4A-074B5F13A66F}" srcOrd="0" destOrd="0" presId="urn:microsoft.com/office/officeart/2005/8/layout/gear1"/>
    <dgm:cxn modelId="{6D70D0B6-F0EF-433E-98D8-1FC326A3889D}" type="presOf" srcId="{A6B9F979-4F2A-4007-9018-997EE11FBB0C}" destId="{B136DADF-F7B5-42A6-958D-6C55589083EA}" srcOrd="1" destOrd="0" presId="urn:microsoft.com/office/officeart/2005/8/layout/gear1"/>
    <dgm:cxn modelId="{54E26A0C-C347-4A1B-962E-0C7AF3A4525B}" srcId="{A6E18E21-2B2E-4C1D-A376-BDBA114FAAEF}" destId="{9A921D61-BEDE-45C3-9831-AFE8C805B690}" srcOrd="2" destOrd="0" parTransId="{423ADC92-F411-4F7C-B663-E2CF92E4864A}" sibTransId="{8B057A8F-E037-416B-86D7-1A499EE9D77C}"/>
    <dgm:cxn modelId="{B1DB0212-C069-4862-A7A3-23C3320551C3}" type="presOf" srcId="{2E6585BB-6FDD-448E-B145-071709369882}" destId="{EFB40A1D-A220-42BA-99B2-566172B493BF}" srcOrd="2" destOrd="0" presId="urn:microsoft.com/office/officeart/2005/8/layout/gear1"/>
    <dgm:cxn modelId="{18C26AE0-D3BA-431A-9EFD-579F7D330243}" type="presOf" srcId="{A6B9F979-4F2A-4007-9018-997EE11FBB0C}" destId="{FE3A6325-02A4-41EC-A775-9C6B36A952D2}" srcOrd="2" destOrd="0" presId="urn:microsoft.com/office/officeart/2005/8/layout/gear1"/>
    <dgm:cxn modelId="{989AEBF3-9585-4996-ACCB-F0F8FDC1176E}" type="presParOf" srcId="{523DF380-D332-4510-9DFF-0CA3C983472F}" destId="{62B3792E-BC44-425C-9D4A-074B5F13A66F}" srcOrd="0" destOrd="0" presId="urn:microsoft.com/office/officeart/2005/8/layout/gear1"/>
    <dgm:cxn modelId="{B092F24F-9F11-4F21-B07D-C4CCD2A8E97E}" type="presParOf" srcId="{523DF380-D332-4510-9DFF-0CA3C983472F}" destId="{A0083B1B-E69C-4257-8183-91E87FC5F834}" srcOrd="1" destOrd="0" presId="urn:microsoft.com/office/officeart/2005/8/layout/gear1"/>
    <dgm:cxn modelId="{DC3FBBBE-5B40-45CC-AC3A-A17B0519B229}" type="presParOf" srcId="{523DF380-D332-4510-9DFF-0CA3C983472F}" destId="{EFB40A1D-A220-42BA-99B2-566172B493BF}" srcOrd="2" destOrd="0" presId="urn:microsoft.com/office/officeart/2005/8/layout/gear1"/>
    <dgm:cxn modelId="{42B5AE65-1727-40A3-AC53-0D4AFB8494D1}" type="presParOf" srcId="{523DF380-D332-4510-9DFF-0CA3C983472F}" destId="{0447305B-177B-467A-BF00-4C2F15FD627C}" srcOrd="3" destOrd="0" presId="urn:microsoft.com/office/officeart/2005/8/layout/gear1"/>
    <dgm:cxn modelId="{10CA37B2-7BEB-48F1-9D37-E23D61D87149}" type="presParOf" srcId="{523DF380-D332-4510-9DFF-0CA3C983472F}" destId="{B136DADF-F7B5-42A6-958D-6C55589083EA}" srcOrd="4" destOrd="0" presId="urn:microsoft.com/office/officeart/2005/8/layout/gear1"/>
    <dgm:cxn modelId="{5EB334BB-F3DC-4A55-A20D-9B0F75CA0AF9}" type="presParOf" srcId="{523DF380-D332-4510-9DFF-0CA3C983472F}" destId="{FE3A6325-02A4-41EC-A775-9C6B36A952D2}" srcOrd="5" destOrd="0" presId="urn:microsoft.com/office/officeart/2005/8/layout/gear1"/>
    <dgm:cxn modelId="{2C123746-815C-4315-BC15-EA05CCB81ACE}" type="presParOf" srcId="{523DF380-D332-4510-9DFF-0CA3C983472F}" destId="{F26C6F16-8E7D-4F59-AD67-789084207D5B}" srcOrd="6" destOrd="0" presId="urn:microsoft.com/office/officeart/2005/8/layout/gear1"/>
    <dgm:cxn modelId="{689EEC00-F044-40D6-B5B4-4DDE880DD23E}" type="presParOf" srcId="{523DF380-D332-4510-9DFF-0CA3C983472F}" destId="{A6C591F1-6F70-4CAD-877F-D96ED4AEC2BC}" srcOrd="7" destOrd="0" presId="urn:microsoft.com/office/officeart/2005/8/layout/gear1"/>
    <dgm:cxn modelId="{67BC4DFC-99DD-42A6-AD99-B431FADD79EC}" type="presParOf" srcId="{523DF380-D332-4510-9DFF-0CA3C983472F}" destId="{41418C16-9DB0-4AEA-9761-A9A007DF0D2D}" srcOrd="8" destOrd="0" presId="urn:microsoft.com/office/officeart/2005/8/layout/gear1"/>
    <dgm:cxn modelId="{CAD22E92-EDF6-4D61-9097-4E3E79CD75FE}" type="presParOf" srcId="{523DF380-D332-4510-9DFF-0CA3C983472F}" destId="{E2DB1C37-6ECB-4986-98B6-C5239716D603}" srcOrd="9" destOrd="0" presId="urn:microsoft.com/office/officeart/2005/8/layout/gear1"/>
    <dgm:cxn modelId="{441D66B9-D0C8-46E6-98C5-7DB73ED0FB76}" type="presParOf" srcId="{523DF380-D332-4510-9DFF-0CA3C983472F}" destId="{9ED3EA38-12F6-4D6E-9188-CBD7FE1DBC72}" srcOrd="10" destOrd="0" presId="urn:microsoft.com/office/officeart/2005/8/layout/gear1"/>
    <dgm:cxn modelId="{42225B9D-5CBD-484A-8CC3-024BE4192F15}" type="presParOf" srcId="{523DF380-D332-4510-9DFF-0CA3C983472F}" destId="{59F2A73F-08E2-4A80-9C53-CDA7AF508118}" srcOrd="11" destOrd="0" presId="urn:microsoft.com/office/officeart/2005/8/layout/gear1"/>
    <dgm:cxn modelId="{6741928C-CA2E-49EA-AA0A-1B23571C40AA}" type="presParOf" srcId="{523DF380-D332-4510-9DFF-0CA3C983472F}" destId="{D97B8A97-43FE-44A0-9E72-203FE8A82F74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0F437E-9634-4369-AE80-FAF3CC789BFE}" type="doc">
      <dgm:prSet loTypeId="urn:microsoft.com/office/officeart/2005/8/layout/venn2" loCatId="relationship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E9E7F99B-D607-4EDA-ACA7-A159E47B9DB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Water Resource System</a:t>
          </a:r>
          <a:endParaRPr lang="en-GB" sz="1800" b="1" dirty="0">
            <a:solidFill>
              <a:schemeClr val="tx1"/>
            </a:solidFill>
          </a:endParaRPr>
        </a:p>
      </dgm:t>
    </dgm:pt>
    <dgm:pt modelId="{8956FE43-3274-413B-886E-A84D0A076DF3}" type="parTrans" cxnId="{828DB97F-5F68-44B0-BC07-251D3FAD68F5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7CF36C40-8188-4BBC-AE34-E1C63658FFBF}" type="sibTrans" cxnId="{828DB97F-5F68-44B0-BC07-251D3FAD68F5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8540215C-824B-4991-9639-AEE76F0039E2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ZA" sz="1800" b="1" dirty="0" smtClean="0">
            <a:solidFill>
              <a:schemeClr val="tx1"/>
            </a:solidFill>
          </a:endParaRPr>
        </a:p>
        <a:p>
          <a:r>
            <a:rPr lang="en-ZA" sz="1800" b="1" dirty="0" smtClean="0">
              <a:solidFill>
                <a:schemeClr val="tx1"/>
              </a:solidFill>
            </a:rPr>
            <a:t>Integrated Units of Analysis</a:t>
          </a:r>
          <a:endParaRPr lang="en-GB" sz="1800" b="1" dirty="0">
            <a:solidFill>
              <a:schemeClr val="tx1"/>
            </a:solidFill>
          </a:endParaRPr>
        </a:p>
      </dgm:t>
    </dgm:pt>
    <dgm:pt modelId="{378AE03A-D31F-4DF2-92B1-3802B92CBD5B}" type="parTrans" cxnId="{AC7C978C-1A0E-4CC9-90EE-1376581517EB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3C3171E5-0C01-4ECC-9114-9631B7AFFC03}" type="sibTrans" cxnId="{AC7C978C-1A0E-4CC9-90EE-1376581517EB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D723B214-65C1-4AE2-9F9B-319DC84A46E8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Biophysical Nodes</a:t>
          </a:r>
          <a:endParaRPr lang="en-GB" sz="1800" b="1" dirty="0">
            <a:solidFill>
              <a:schemeClr val="tx1"/>
            </a:solidFill>
          </a:endParaRPr>
        </a:p>
      </dgm:t>
    </dgm:pt>
    <dgm:pt modelId="{8B2B315B-D9A5-499B-8867-9DF23D9746A9}" type="parTrans" cxnId="{841F8E2C-C4A4-4045-AFA5-E795A3100C5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4EDDEE63-3614-425F-A2C2-18A324C5C6ED}" type="sibTrans" cxnId="{841F8E2C-C4A4-4045-AFA5-E795A3100C5E}">
      <dgm:prSet/>
      <dgm:spPr/>
      <dgm:t>
        <a:bodyPr/>
        <a:lstStyle/>
        <a:p>
          <a:endParaRPr lang="en-GB" sz="2800" b="1">
            <a:solidFill>
              <a:schemeClr val="tx1"/>
            </a:solidFill>
          </a:endParaRPr>
        </a:p>
      </dgm:t>
    </dgm:pt>
    <dgm:pt modelId="{0E894FFD-BB95-4617-9341-3475CA30974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ZA" sz="1800" b="1" dirty="0" smtClean="0">
              <a:solidFill>
                <a:schemeClr val="tx1"/>
              </a:solidFill>
            </a:rPr>
            <a:t>River Reaches</a:t>
          </a:r>
          <a:endParaRPr lang="en-GB" sz="1800" b="1" dirty="0">
            <a:solidFill>
              <a:schemeClr val="tx1"/>
            </a:solidFill>
          </a:endParaRPr>
        </a:p>
      </dgm:t>
    </dgm:pt>
    <dgm:pt modelId="{008A9BF1-87BF-409C-9531-5C0D5267C7E4}" type="parTrans" cxnId="{EEC1BED7-5259-47C5-B182-E8C52458FEA6}">
      <dgm:prSet/>
      <dgm:spPr/>
      <dgm:t>
        <a:bodyPr/>
        <a:lstStyle/>
        <a:p>
          <a:endParaRPr lang="en-GB"/>
        </a:p>
      </dgm:t>
    </dgm:pt>
    <dgm:pt modelId="{4F98754A-14E2-4E06-A6DC-6D96A2062AAD}" type="sibTrans" cxnId="{EEC1BED7-5259-47C5-B182-E8C52458FEA6}">
      <dgm:prSet/>
      <dgm:spPr/>
      <dgm:t>
        <a:bodyPr/>
        <a:lstStyle/>
        <a:p>
          <a:endParaRPr lang="en-GB"/>
        </a:p>
      </dgm:t>
    </dgm:pt>
    <dgm:pt modelId="{D0A4BC26-08C2-40A1-A34B-FF1D00D08CA9}" type="pres">
      <dgm:prSet presAssocID="{050F437E-9634-4369-AE80-FAF3CC789B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B9C29C-73C5-4569-B751-834040036D4C}" type="pres">
      <dgm:prSet presAssocID="{050F437E-9634-4369-AE80-FAF3CC789BFE}" presName="comp1" presStyleCnt="0"/>
      <dgm:spPr/>
    </dgm:pt>
    <dgm:pt modelId="{0C28A726-C92F-4520-8BD1-CBC8B937C799}" type="pres">
      <dgm:prSet presAssocID="{050F437E-9634-4369-AE80-FAF3CC789BFE}" presName="circle1" presStyleLbl="node1" presStyleIdx="0" presStyleCnt="4"/>
      <dgm:spPr/>
      <dgm:t>
        <a:bodyPr/>
        <a:lstStyle/>
        <a:p>
          <a:endParaRPr lang="en-GB"/>
        </a:p>
      </dgm:t>
    </dgm:pt>
    <dgm:pt modelId="{8515348B-0028-40F5-911B-6BEF9E449D40}" type="pres">
      <dgm:prSet presAssocID="{050F437E-9634-4369-AE80-FAF3CC789BF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9D6C21-CE74-4072-80EA-A16D506080F5}" type="pres">
      <dgm:prSet presAssocID="{050F437E-9634-4369-AE80-FAF3CC789BFE}" presName="comp2" presStyleCnt="0"/>
      <dgm:spPr/>
    </dgm:pt>
    <dgm:pt modelId="{31D6C712-412E-4C51-B8F3-025B22FCD1F2}" type="pres">
      <dgm:prSet presAssocID="{050F437E-9634-4369-AE80-FAF3CC789BFE}" presName="circle2" presStyleLbl="node1" presStyleIdx="1" presStyleCnt="4" custScaleX="109048" custScaleY="90239" custLinFactNeighborX="404" custLinFactNeighborY="9762"/>
      <dgm:spPr/>
      <dgm:t>
        <a:bodyPr/>
        <a:lstStyle/>
        <a:p>
          <a:endParaRPr lang="en-GB"/>
        </a:p>
      </dgm:t>
    </dgm:pt>
    <dgm:pt modelId="{5E22BD06-F731-4DDB-AA37-DF22983FABE5}" type="pres">
      <dgm:prSet presAssocID="{050F437E-9634-4369-AE80-FAF3CC789BF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B5E460-9A37-4EDD-90FA-25535EB11C26}" type="pres">
      <dgm:prSet presAssocID="{050F437E-9634-4369-AE80-FAF3CC789BFE}" presName="comp3" presStyleCnt="0"/>
      <dgm:spPr/>
    </dgm:pt>
    <dgm:pt modelId="{399AE583-B22B-4729-906E-7A9A686CEB2A}" type="pres">
      <dgm:prSet presAssocID="{050F437E-9634-4369-AE80-FAF3CC789BFE}" presName="circle3" presStyleLbl="node1" presStyleIdx="2" presStyleCnt="4" custScaleY="71745" custLinFactNeighborY="12396"/>
      <dgm:spPr/>
      <dgm:t>
        <a:bodyPr/>
        <a:lstStyle/>
        <a:p>
          <a:endParaRPr lang="en-GB"/>
        </a:p>
      </dgm:t>
    </dgm:pt>
    <dgm:pt modelId="{DCEFF921-429C-4E30-B30B-74C1068238AC}" type="pres">
      <dgm:prSet presAssocID="{050F437E-9634-4369-AE80-FAF3CC789BF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B7FAB-CE75-4129-A7C7-B0C16681DE50}" type="pres">
      <dgm:prSet presAssocID="{050F437E-9634-4369-AE80-FAF3CC789BFE}" presName="comp4" presStyleCnt="0"/>
      <dgm:spPr/>
    </dgm:pt>
    <dgm:pt modelId="{2E41D1AE-80FD-414C-AE11-F73407D2F354}" type="pres">
      <dgm:prSet presAssocID="{050F437E-9634-4369-AE80-FAF3CC789BFE}" presName="circle4" presStyleLbl="node1" presStyleIdx="3" presStyleCnt="4" custScaleX="119645" custScaleY="54592" custLinFactNeighborX="0" custLinFactNeighborY="13742"/>
      <dgm:spPr/>
      <dgm:t>
        <a:bodyPr/>
        <a:lstStyle/>
        <a:p>
          <a:endParaRPr lang="en-GB"/>
        </a:p>
      </dgm:t>
    </dgm:pt>
    <dgm:pt modelId="{964C3703-104B-4E33-9566-59B11734302B}" type="pres">
      <dgm:prSet presAssocID="{050F437E-9634-4369-AE80-FAF3CC789BF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5ECA192-531E-40D9-9157-186B3E7620E1}" type="presOf" srcId="{0E894FFD-BB95-4617-9341-3475CA309746}" destId="{399AE583-B22B-4729-906E-7A9A686CEB2A}" srcOrd="0" destOrd="0" presId="urn:microsoft.com/office/officeart/2005/8/layout/venn2"/>
    <dgm:cxn modelId="{646AA9F3-1B77-43FF-905F-89BFAC901161}" type="presOf" srcId="{0E894FFD-BB95-4617-9341-3475CA309746}" destId="{DCEFF921-429C-4E30-B30B-74C1068238AC}" srcOrd="1" destOrd="0" presId="urn:microsoft.com/office/officeart/2005/8/layout/venn2"/>
    <dgm:cxn modelId="{D20894E3-C373-43DF-9680-6DED0AF08743}" type="presOf" srcId="{8540215C-824B-4991-9639-AEE76F0039E2}" destId="{31D6C712-412E-4C51-B8F3-025B22FCD1F2}" srcOrd="0" destOrd="0" presId="urn:microsoft.com/office/officeart/2005/8/layout/venn2"/>
    <dgm:cxn modelId="{828DB97F-5F68-44B0-BC07-251D3FAD68F5}" srcId="{050F437E-9634-4369-AE80-FAF3CC789BFE}" destId="{E9E7F99B-D607-4EDA-ACA7-A159E47B9DBB}" srcOrd="0" destOrd="0" parTransId="{8956FE43-3274-413B-886E-A84D0A076DF3}" sibTransId="{7CF36C40-8188-4BBC-AE34-E1C63658FFBF}"/>
    <dgm:cxn modelId="{A1ABBB87-88DB-4FD2-A6AA-F635B3DAE105}" type="presOf" srcId="{D723B214-65C1-4AE2-9F9B-319DC84A46E8}" destId="{2E41D1AE-80FD-414C-AE11-F73407D2F354}" srcOrd="0" destOrd="0" presId="urn:microsoft.com/office/officeart/2005/8/layout/venn2"/>
    <dgm:cxn modelId="{1B6C1CF5-ECBA-4E1B-BAFE-6D9D52AD2C4F}" type="presOf" srcId="{E9E7F99B-D607-4EDA-ACA7-A159E47B9DBB}" destId="{0C28A726-C92F-4520-8BD1-CBC8B937C799}" srcOrd="0" destOrd="0" presId="urn:microsoft.com/office/officeart/2005/8/layout/venn2"/>
    <dgm:cxn modelId="{2D3F74BA-4EE9-41F5-8DEA-822FD881721C}" type="presOf" srcId="{E9E7F99B-D607-4EDA-ACA7-A159E47B9DBB}" destId="{8515348B-0028-40F5-911B-6BEF9E449D40}" srcOrd="1" destOrd="0" presId="urn:microsoft.com/office/officeart/2005/8/layout/venn2"/>
    <dgm:cxn modelId="{EBF5481F-1624-419E-AD57-DA63861EDBBE}" type="presOf" srcId="{D723B214-65C1-4AE2-9F9B-319DC84A46E8}" destId="{964C3703-104B-4E33-9566-59B11734302B}" srcOrd="1" destOrd="0" presId="urn:microsoft.com/office/officeart/2005/8/layout/venn2"/>
    <dgm:cxn modelId="{12864E08-333E-4552-AF22-C70477DDDFB6}" type="presOf" srcId="{8540215C-824B-4991-9639-AEE76F0039E2}" destId="{5E22BD06-F731-4DDB-AA37-DF22983FABE5}" srcOrd="1" destOrd="0" presId="urn:microsoft.com/office/officeart/2005/8/layout/venn2"/>
    <dgm:cxn modelId="{841F8E2C-C4A4-4045-AFA5-E795A3100C5E}" srcId="{050F437E-9634-4369-AE80-FAF3CC789BFE}" destId="{D723B214-65C1-4AE2-9F9B-319DC84A46E8}" srcOrd="3" destOrd="0" parTransId="{8B2B315B-D9A5-499B-8867-9DF23D9746A9}" sibTransId="{4EDDEE63-3614-425F-A2C2-18A324C5C6ED}"/>
    <dgm:cxn modelId="{AC7C978C-1A0E-4CC9-90EE-1376581517EB}" srcId="{050F437E-9634-4369-AE80-FAF3CC789BFE}" destId="{8540215C-824B-4991-9639-AEE76F0039E2}" srcOrd="1" destOrd="0" parTransId="{378AE03A-D31F-4DF2-92B1-3802B92CBD5B}" sibTransId="{3C3171E5-0C01-4ECC-9114-9631B7AFFC03}"/>
    <dgm:cxn modelId="{EEC1BED7-5259-47C5-B182-E8C52458FEA6}" srcId="{050F437E-9634-4369-AE80-FAF3CC789BFE}" destId="{0E894FFD-BB95-4617-9341-3475CA309746}" srcOrd="2" destOrd="0" parTransId="{008A9BF1-87BF-409C-9531-5C0D5267C7E4}" sibTransId="{4F98754A-14E2-4E06-A6DC-6D96A2062AAD}"/>
    <dgm:cxn modelId="{517691CC-E39A-4AD7-BA60-320D62A3DF1A}" type="presOf" srcId="{050F437E-9634-4369-AE80-FAF3CC789BFE}" destId="{D0A4BC26-08C2-40A1-A34B-FF1D00D08CA9}" srcOrd="0" destOrd="0" presId="urn:microsoft.com/office/officeart/2005/8/layout/venn2"/>
    <dgm:cxn modelId="{82F09589-E399-4500-922C-2905B4D2181F}" type="presParOf" srcId="{D0A4BC26-08C2-40A1-A34B-FF1D00D08CA9}" destId="{A3B9C29C-73C5-4569-B751-834040036D4C}" srcOrd="0" destOrd="0" presId="urn:microsoft.com/office/officeart/2005/8/layout/venn2"/>
    <dgm:cxn modelId="{B00B80C2-50B8-49E7-B6E6-C37E5E53E1F9}" type="presParOf" srcId="{A3B9C29C-73C5-4569-B751-834040036D4C}" destId="{0C28A726-C92F-4520-8BD1-CBC8B937C799}" srcOrd="0" destOrd="0" presId="urn:microsoft.com/office/officeart/2005/8/layout/venn2"/>
    <dgm:cxn modelId="{80B2174E-9661-4803-ACC7-16F3BD715B1C}" type="presParOf" srcId="{A3B9C29C-73C5-4569-B751-834040036D4C}" destId="{8515348B-0028-40F5-911B-6BEF9E449D40}" srcOrd="1" destOrd="0" presId="urn:microsoft.com/office/officeart/2005/8/layout/venn2"/>
    <dgm:cxn modelId="{ED936912-A64F-4661-90C8-54BC99ECE0A2}" type="presParOf" srcId="{D0A4BC26-08C2-40A1-A34B-FF1D00D08CA9}" destId="{3E9D6C21-CE74-4072-80EA-A16D506080F5}" srcOrd="1" destOrd="0" presId="urn:microsoft.com/office/officeart/2005/8/layout/venn2"/>
    <dgm:cxn modelId="{5F8A5C74-939D-4F80-A738-9BDEFFF034A6}" type="presParOf" srcId="{3E9D6C21-CE74-4072-80EA-A16D506080F5}" destId="{31D6C712-412E-4C51-B8F3-025B22FCD1F2}" srcOrd="0" destOrd="0" presId="urn:microsoft.com/office/officeart/2005/8/layout/venn2"/>
    <dgm:cxn modelId="{BE977657-823E-4B9A-85FF-417C0AEA1F9F}" type="presParOf" srcId="{3E9D6C21-CE74-4072-80EA-A16D506080F5}" destId="{5E22BD06-F731-4DDB-AA37-DF22983FABE5}" srcOrd="1" destOrd="0" presId="urn:microsoft.com/office/officeart/2005/8/layout/venn2"/>
    <dgm:cxn modelId="{AA8A466D-8C9D-45CA-9B24-61EEF667F71E}" type="presParOf" srcId="{D0A4BC26-08C2-40A1-A34B-FF1D00D08CA9}" destId="{A8B5E460-9A37-4EDD-90FA-25535EB11C26}" srcOrd="2" destOrd="0" presId="urn:microsoft.com/office/officeart/2005/8/layout/venn2"/>
    <dgm:cxn modelId="{9E03394A-9888-4BB0-AE5C-39164F528549}" type="presParOf" srcId="{A8B5E460-9A37-4EDD-90FA-25535EB11C26}" destId="{399AE583-B22B-4729-906E-7A9A686CEB2A}" srcOrd="0" destOrd="0" presId="urn:microsoft.com/office/officeart/2005/8/layout/venn2"/>
    <dgm:cxn modelId="{5AAC97F0-B59A-45B7-98AC-C5790C84D2EF}" type="presParOf" srcId="{A8B5E460-9A37-4EDD-90FA-25535EB11C26}" destId="{DCEFF921-429C-4E30-B30B-74C1068238AC}" srcOrd="1" destOrd="0" presId="urn:microsoft.com/office/officeart/2005/8/layout/venn2"/>
    <dgm:cxn modelId="{04CBE345-2DA6-4B9C-B7F4-3FF430BF3082}" type="presParOf" srcId="{D0A4BC26-08C2-40A1-A34B-FF1D00D08CA9}" destId="{145B7FAB-CE75-4129-A7C7-B0C16681DE50}" srcOrd="3" destOrd="0" presId="urn:microsoft.com/office/officeart/2005/8/layout/venn2"/>
    <dgm:cxn modelId="{2C95B03F-7F75-4DC3-942D-3C0BB2AA61A9}" type="presParOf" srcId="{145B7FAB-CE75-4129-A7C7-B0C16681DE50}" destId="{2E41D1AE-80FD-414C-AE11-F73407D2F354}" srcOrd="0" destOrd="0" presId="urn:microsoft.com/office/officeart/2005/8/layout/venn2"/>
    <dgm:cxn modelId="{F8B91DCA-69A3-4C07-BB0B-A1DAD3D4AE61}" type="presParOf" srcId="{145B7FAB-CE75-4129-A7C7-B0C16681DE50}" destId="{964C3703-104B-4E33-9566-59B11734302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30" cy="495589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30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30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5</a:t>
          </a:r>
          <a:r>
            <a:rPr lang="en-ZA" sz="1800" b="1" kern="1200" smtClean="0">
              <a:latin typeface="Futura Md BT" panose="020B0602020204020303" pitchFamily="34" charset="0"/>
            </a:rPr>
            <a:t>: Draft Management Classes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30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30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Quantify EWRs and changes in Ecosystem Services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30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30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30" cy="762215"/>
        </a:xfrm>
        <a:prstGeom prst="upArrowCallou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30" cy="495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3792E-BC44-425C-9D4A-074B5F13A66F}">
      <dsp:nvSpPr>
        <dsp:cNvPr id="0" name=""/>
        <dsp:cNvSpPr/>
      </dsp:nvSpPr>
      <dsp:spPr>
        <a:xfrm>
          <a:off x="1603467" y="2356586"/>
          <a:ext cx="1959794" cy="1959794"/>
        </a:xfrm>
        <a:prstGeom prst="gear9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smtClean="0"/>
            <a:t>Economic </a:t>
          </a:r>
          <a:r>
            <a:rPr lang="en-ZA" sz="1600" b="1" kern="1200" dirty="0" smtClean="0"/>
            <a:t>Implications</a:t>
          </a:r>
          <a:endParaRPr lang="en-GB" sz="1600" b="1" kern="1200" dirty="0"/>
        </a:p>
      </dsp:txBody>
      <dsp:txXfrm>
        <a:off x="1997473" y="2815658"/>
        <a:ext cx="1171782" cy="1007375"/>
      </dsp:txXfrm>
    </dsp:sp>
    <dsp:sp modelId="{0447305B-177B-467A-BF00-4C2F15FD627C}">
      <dsp:nvSpPr>
        <dsp:cNvPr id="0" name=""/>
        <dsp:cNvSpPr/>
      </dsp:nvSpPr>
      <dsp:spPr>
        <a:xfrm>
          <a:off x="116119" y="1880855"/>
          <a:ext cx="2119513" cy="1450318"/>
        </a:xfrm>
        <a:prstGeom prst="gear6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Ecosystem Services</a:t>
          </a:r>
          <a:endParaRPr lang="en-GB" sz="1600" b="1" kern="1200" dirty="0"/>
        </a:p>
      </dsp:txBody>
      <dsp:txXfrm>
        <a:off x="578516" y="2248184"/>
        <a:ext cx="1194719" cy="715660"/>
      </dsp:txXfrm>
    </dsp:sp>
    <dsp:sp modelId="{F26C6F16-8E7D-4F59-AD67-789084207D5B}">
      <dsp:nvSpPr>
        <dsp:cNvPr id="0" name=""/>
        <dsp:cNvSpPr/>
      </dsp:nvSpPr>
      <dsp:spPr>
        <a:xfrm rot="20700000">
          <a:off x="1153430" y="905982"/>
          <a:ext cx="1612727" cy="1404636"/>
        </a:xfrm>
        <a:prstGeom prst="gear6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b="1" kern="1200" dirty="0" smtClean="0"/>
            <a:t>Ecological health</a:t>
          </a:r>
          <a:endParaRPr lang="en-GB" sz="1600" b="1" kern="1200" dirty="0"/>
        </a:p>
      </dsp:txBody>
      <dsp:txXfrm rot="-20700000">
        <a:off x="1519491" y="1201718"/>
        <a:ext cx="880606" cy="813165"/>
      </dsp:txXfrm>
    </dsp:sp>
    <dsp:sp modelId="{9ED3EA38-12F6-4D6E-9188-CBD7FE1DBC72}">
      <dsp:nvSpPr>
        <dsp:cNvPr id="0" name=""/>
        <dsp:cNvSpPr/>
      </dsp:nvSpPr>
      <dsp:spPr>
        <a:xfrm>
          <a:off x="1445968" y="2064706"/>
          <a:ext cx="2508536" cy="2508536"/>
        </a:xfrm>
        <a:prstGeom prst="circularArrow">
          <a:avLst>
            <a:gd name="adj1" fmla="val 4688"/>
            <a:gd name="adj2" fmla="val 299029"/>
            <a:gd name="adj3" fmla="val 2499097"/>
            <a:gd name="adj4" fmla="val 15898548"/>
            <a:gd name="adj5" fmla="val 5469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F2A73F-08E2-4A80-9C53-CDA7AF508118}">
      <dsp:nvSpPr>
        <dsp:cNvPr id="0" name=""/>
        <dsp:cNvSpPr/>
      </dsp:nvSpPr>
      <dsp:spPr>
        <a:xfrm>
          <a:off x="210805" y="1580704"/>
          <a:ext cx="1822608" cy="18226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7B8A97-43FE-44A0-9E72-203FE8A82F74}">
      <dsp:nvSpPr>
        <dsp:cNvPr id="0" name=""/>
        <dsp:cNvSpPr/>
      </dsp:nvSpPr>
      <dsp:spPr>
        <a:xfrm>
          <a:off x="938513" y="606867"/>
          <a:ext cx="1965138" cy="196513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A726-C92F-4520-8BD1-CBC8B937C799}">
      <dsp:nvSpPr>
        <dsp:cNvPr id="0" name=""/>
        <dsp:cNvSpPr/>
      </dsp:nvSpPr>
      <dsp:spPr>
        <a:xfrm>
          <a:off x="593271" y="0"/>
          <a:ext cx="4256313" cy="425631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Water Resource System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126395" y="212815"/>
        <a:ext cx="1190065" cy="638446"/>
      </dsp:txXfrm>
    </dsp:sp>
    <dsp:sp modelId="{31D6C712-412E-4C51-B8F3-025B22FCD1F2}">
      <dsp:nvSpPr>
        <dsp:cNvPr id="0" name=""/>
        <dsp:cNvSpPr/>
      </dsp:nvSpPr>
      <dsp:spPr>
        <a:xfrm>
          <a:off x="878614" y="1183629"/>
          <a:ext cx="3713139" cy="307268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Integrated Units of Analysis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086313" y="1367990"/>
        <a:ext cx="1297742" cy="553083"/>
      </dsp:txXfrm>
    </dsp:sp>
    <dsp:sp modelId="{399AE583-B22B-4729-906E-7A9A686CEB2A}">
      <dsp:nvSpPr>
        <dsp:cNvPr id="0" name=""/>
        <dsp:cNvSpPr/>
      </dsp:nvSpPr>
      <dsp:spPr>
        <a:xfrm>
          <a:off x="1444534" y="2379879"/>
          <a:ext cx="2553787" cy="1832215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River Reaches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126395" y="2517295"/>
        <a:ext cx="1190065" cy="412248"/>
      </dsp:txXfrm>
    </dsp:sp>
    <dsp:sp modelId="{2E41D1AE-80FD-414C-AE11-F73407D2F354}">
      <dsp:nvSpPr>
        <dsp:cNvPr id="0" name=""/>
        <dsp:cNvSpPr/>
      </dsp:nvSpPr>
      <dsp:spPr>
        <a:xfrm>
          <a:off x="1702934" y="3174290"/>
          <a:ext cx="2036986" cy="92944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b="1" kern="1200" dirty="0" smtClean="0">
              <a:solidFill>
                <a:schemeClr val="tx1"/>
              </a:solidFill>
            </a:rPr>
            <a:t>Biophysical Nodes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001244" y="3406650"/>
        <a:ext cx="1440366" cy="464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FF4B0C8-96D1-482C-AC54-863B5FBCDFBB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CA84977-76DD-49AB-ABD0-EFEB30F07F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3267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1565C8-0FAC-404B-9919-73F24BC69736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F4470B-7632-4A67-ACFB-9DFD5A9D1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23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7DA696E-BB82-43C7-B257-E453481B938B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541DA4-0AC8-4DBE-A6D1-6077D51C0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0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6DAB723-4FFB-4B91-B157-0859308976BA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CBFEF4E-22E5-4563-BF36-BDB2FD5F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0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CED0931-B80A-43C8-97AA-440F5E5E6724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7B5861A-C528-4F78-8C05-0EA7BA2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6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E002-F921-4941-8F71-8E487DD8666D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C6A1-C65C-43FD-B71B-DEBEBD71981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874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4B8A0-B31E-4F22-AA52-9707FF8D51A3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3B2B-439C-4ACE-8100-539B7CF0B2A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9094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B3D5-5474-4808-BAF0-D967B43F34BF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E157-AFC5-4AA8-8794-A0FF8DAD717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36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E7B8-E31D-4D0F-B30E-400A856007A3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0AB4-8082-4AF4-A48C-29490ACC0FF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750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5E1B-6460-4BA7-84A6-EAD6078E1A98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E19FB-ED35-4CDC-8CCA-8FF44A784F5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0880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2BFA7-3426-41BC-AAE6-F4CBB3148111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9909-C572-4500-9476-1A6890DC5A6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50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DEDB6-F147-48B6-8A3F-030299E12AD4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0F4C-D0EC-4C2B-A946-A2997D5E201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429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3E64-1F12-4EBD-9693-5F3E6CEBA126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6BCD-F2AC-4EC7-8A87-6CD71DEA65A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755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8774"/>
            <a:ext cx="8229600" cy="52473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AFBAA8F-8F44-410E-98FB-990034F497DC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F709142-6AAF-4BB2-8324-77BD25A5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7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19F2-9145-4792-A966-7C46999F044C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56BB-9A3C-43B1-8C99-D38FEB64F72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2637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3A6-0124-4835-97CE-9654D6876200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F1D1-C4F9-4E65-A47A-186C3EDB7D2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536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26E-FAE2-4D70-826E-C087C3DCA0E1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BACD-6D46-44B7-9B7D-17E6B46B28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5713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F6E43B-1595-40EE-98D9-9D219E80177B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5941D3-CA37-42AF-A137-68965770B962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33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849ABAC-2D90-41F6-B216-269B77B5E918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199C816C-FE41-4DE7-B7FF-E6F9195E4A0F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77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28EB6A41-5C2A-49A0-A7E1-0782692DE46D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3DE2512C-E519-411C-B9F6-82F9AD5FA692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9925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95FB3A3-7694-4CA4-AA58-BA5B0AD1FAE5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89614A2-ED4C-4B6E-B265-985182E6C972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344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E1C539B-B35F-47A2-8494-8683E050EEB9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A4A986C2-C1C8-43F2-8BC1-27D2CCDB7A01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582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EA8B0ED9-EA1F-4F62-AFF1-41637A49E3E8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35B1BC8-68C7-450A-8DA4-A6A3FDC32041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1539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4DF6F9B6-A959-4D5F-BF87-6E42AEBE044D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BB1AFAD4-B17E-4D98-AFD2-C6576904CF97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46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F021EA2-799E-427B-9BE2-F71A7151ADF0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1C2E480-0A55-4BA0-9DB3-B184AB008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7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BE78EE4-FD97-4B18-8918-DCBCABD16198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86CA679A-47D0-4D45-9D88-BE1A8A8A584D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8872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1E28F08-CFC3-413A-8ED4-52E1EBE514DE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D5452F99-34F2-42D9-AB3A-9C0AC8CFEAB3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94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04FC9717-0E97-43DE-9DC1-86B2FB71374C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FCE0B8A7-0DA6-494E-AC50-9AAB2D07CB11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739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9A9F0D72-5402-430A-BDF6-76375D3EED57}" type="datetimeFigureOut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3/4/2014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</a:defRPr>
            </a:lvl1pPr>
          </a:lstStyle>
          <a:p>
            <a:fld id="{72509F15-D07D-4AD0-97DD-6A593A903F1C}" type="slidenum">
              <a:rPr lang="en-US" altLang="en-US">
                <a:solidFill>
                  <a:prstClr val="black"/>
                </a:solidFill>
                <a:ea typeface="ＭＳ Ｐゴシック" pitchFamily="34" charset="-128"/>
              </a:rPr>
              <a:pPr/>
              <a:t>‹#›</a:t>
            </a:fld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450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4"/>
            <a:ext cx="8229600" cy="7436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8774"/>
            <a:ext cx="4038600" cy="524738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ED0940-1E15-4D92-8F49-B94700F116E4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3E34E90-2B77-4929-AF3D-71AABBFB8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2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245920-C01A-470F-82BD-1321016ADBF7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8DEA5A-7929-4D36-9377-F63553962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E39873C-B67E-463B-A9C8-F8654353D451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94CF4B8-835D-4A83-8C0C-8F9EA8D8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0B1036E-2D56-4550-A6A9-52A173E9030A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BE0B978-9C88-491B-9AC8-8243EEB1C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1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8F679ED-A9B2-49D3-8DD7-1517F58A7E79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CC5C6DC-145B-47A6-A31B-8EFEC3426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2768A8-9448-4E4A-9DFA-636EA5101461}" type="datetimeFigureOut">
              <a:rPr lang="en-US"/>
              <a:pPr>
                <a:defRPr/>
              </a:pPr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4BAC659-357D-46FF-878D-1AA28BF2E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A5D6CC4-F2DF-40DB-9C75-1A1CD1553D5C}" type="datetimeFigureOut">
              <a:rPr lang="en-ZA"/>
              <a:pPr>
                <a:defRPr/>
              </a:pPr>
              <a:t>2014/03/04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363A5DE-B8BF-4228-85D1-01691293E09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9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79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33362" y="2251075"/>
            <a:ext cx="877855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water resources </a:t>
            </a:r>
            <a:r>
              <a:rPr lang="en-Z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Z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Quality Objectives in </a:t>
            </a:r>
            <a:r>
              <a:rPr lang="en-ZA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Z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Inkomati Catchment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Z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en-ZA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en-ZA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ethodology </a:t>
            </a:r>
            <a:r>
              <a:rPr lang="en-Z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way up the level of protection against water use towards finding the desirable balance and Management Class</a:t>
            </a:r>
          </a:p>
          <a:p>
            <a:pPr algn="ctr" eaLnBrk="1" hangingPunct="1">
              <a:defRPr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ZA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Original presentations and development of model: Pieter van Rooyen</a:t>
            </a:r>
          </a:p>
          <a:p>
            <a:pPr eaLnBrk="1" hangingPunct="1">
              <a:defRPr/>
            </a:pPr>
            <a:r>
              <a:rPr lang="en-ZA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Modified by and presented by: Delana Louw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 March 2014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9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731" y="-34926"/>
            <a:ext cx="8572500" cy="709613"/>
          </a:xfrm>
          <a:prstGeom prst="rect">
            <a:avLst/>
          </a:prstGeom>
        </p:spPr>
        <p:txBody>
          <a:bodyPr/>
          <a:lstStyle/>
          <a:p>
            <a:r>
              <a:rPr sz="4000" b="1" dirty="0">
                <a:solidFill>
                  <a:schemeClr val="bg1"/>
                </a:solidFill>
                <a:latin typeface="Futura Md BT" panose="020B0602020204020303" pitchFamily="34" charset="0"/>
              </a:rPr>
              <a:t>Scenario</a:t>
            </a:r>
            <a:r>
              <a:rPr lang="en-ZA" sz="4000" b="1" dirty="0">
                <a:solidFill>
                  <a:schemeClr val="bg1"/>
                </a:solidFill>
                <a:latin typeface="Futura Md BT" panose="020B0602020204020303" pitchFamily="34" charset="0"/>
              </a:rPr>
              <a:t> Evaluation Process</a:t>
            </a:r>
          </a:p>
        </p:txBody>
      </p:sp>
      <p:sp>
        <p:nvSpPr>
          <p:cNvPr id="11" name="Freeform 10"/>
          <p:cNvSpPr/>
          <p:nvPr/>
        </p:nvSpPr>
        <p:spPr>
          <a:xfrm>
            <a:off x="2378951" y="2265260"/>
            <a:ext cx="1700397" cy="616600"/>
          </a:xfrm>
          <a:custGeom>
            <a:avLst/>
            <a:gdLst>
              <a:gd name="connsiteX0" fmla="*/ 0 w 1761938"/>
              <a:gd name="connsiteY0" fmla="*/ 143643 h 861839"/>
              <a:gd name="connsiteX1" fmla="*/ 143643 w 1761938"/>
              <a:gd name="connsiteY1" fmla="*/ 0 h 861839"/>
              <a:gd name="connsiteX2" fmla="*/ 1618295 w 1761938"/>
              <a:gd name="connsiteY2" fmla="*/ 0 h 861839"/>
              <a:gd name="connsiteX3" fmla="*/ 1761938 w 1761938"/>
              <a:gd name="connsiteY3" fmla="*/ 143643 h 861839"/>
              <a:gd name="connsiteX4" fmla="*/ 1761938 w 1761938"/>
              <a:gd name="connsiteY4" fmla="*/ 718196 h 861839"/>
              <a:gd name="connsiteX5" fmla="*/ 1618295 w 1761938"/>
              <a:gd name="connsiteY5" fmla="*/ 861839 h 861839"/>
              <a:gd name="connsiteX6" fmla="*/ 143643 w 1761938"/>
              <a:gd name="connsiteY6" fmla="*/ 861839 h 861839"/>
              <a:gd name="connsiteX7" fmla="*/ 0 w 1761938"/>
              <a:gd name="connsiteY7" fmla="*/ 718196 h 861839"/>
              <a:gd name="connsiteX8" fmla="*/ 0 w 1761938"/>
              <a:gd name="connsiteY8" fmla="*/ 143643 h 86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938" h="861839">
                <a:moveTo>
                  <a:pt x="0" y="143643"/>
                </a:moveTo>
                <a:cubicBezTo>
                  <a:pt x="0" y="64311"/>
                  <a:pt x="64311" y="0"/>
                  <a:pt x="143643" y="0"/>
                </a:cubicBezTo>
                <a:lnTo>
                  <a:pt x="1618295" y="0"/>
                </a:lnTo>
                <a:cubicBezTo>
                  <a:pt x="1697627" y="0"/>
                  <a:pt x="1761938" y="64311"/>
                  <a:pt x="1761938" y="143643"/>
                </a:cubicBezTo>
                <a:lnTo>
                  <a:pt x="1761938" y="718196"/>
                </a:lnTo>
                <a:cubicBezTo>
                  <a:pt x="1761938" y="797528"/>
                  <a:pt x="1697627" y="861839"/>
                  <a:pt x="1618295" y="861839"/>
                </a:cubicBezTo>
                <a:lnTo>
                  <a:pt x="143643" y="861839"/>
                </a:lnTo>
                <a:cubicBezTo>
                  <a:pt x="64311" y="861839"/>
                  <a:pt x="0" y="797528"/>
                  <a:pt x="0" y="718196"/>
                </a:cubicBezTo>
                <a:lnTo>
                  <a:pt x="0" y="14364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Scenario Description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89024" y="4424656"/>
            <a:ext cx="1700397" cy="674993"/>
          </a:xfrm>
          <a:custGeom>
            <a:avLst/>
            <a:gdLst>
              <a:gd name="connsiteX0" fmla="*/ 0 w 1700397"/>
              <a:gd name="connsiteY0" fmla="*/ 206473 h 1238811"/>
              <a:gd name="connsiteX1" fmla="*/ 206473 w 1700397"/>
              <a:gd name="connsiteY1" fmla="*/ 0 h 1238811"/>
              <a:gd name="connsiteX2" fmla="*/ 1493924 w 1700397"/>
              <a:gd name="connsiteY2" fmla="*/ 0 h 1238811"/>
              <a:gd name="connsiteX3" fmla="*/ 1700397 w 1700397"/>
              <a:gd name="connsiteY3" fmla="*/ 206473 h 1238811"/>
              <a:gd name="connsiteX4" fmla="*/ 1700397 w 1700397"/>
              <a:gd name="connsiteY4" fmla="*/ 1032338 h 1238811"/>
              <a:gd name="connsiteX5" fmla="*/ 1493924 w 1700397"/>
              <a:gd name="connsiteY5" fmla="*/ 1238811 h 1238811"/>
              <a:gd name="connsiteX6" fmla="*/ 206473 w 1700397"/>
              <a:gd name="connsiteY6" fmla="*/ 1238811 h 1238811"/>
              <a:gd name="connsiteX7" fmla="*/ 0 w 1700397"/>
              <a:gd name="connsiteY7" fmla="*/ 1032338 h 1238811"/>
              <a:gd name="connsiteX8" fmla="*/ 0 w 1700397"/>
              <a:gd name="connsiteY8" fmla="*/ 206473 h 12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238811">
                <a:moveTo>
                  <a:pt x="0" y="206473"/>
                </a:moveTo>
                <a:cubicBezTo>
                  <a:pt x="0" y="92441"/>
                  <a:pt x="92441" y="0"/>
                  <a:pt x="206473" y="0"/>
                </a:cubicBezTo>
                <a:lnTo>
                  <a:pt x="1493924" y="0"/>
                </a:lnTo>
                <a:cubicBezTo>
                  <a:pt x="1607956" y="0"/>
                  <a:pt x="1700397" y="92441"/>
                  <a:pt x="1700397" y="206473"/>
                </a:cubicBezTo>
                <a:lnTo>
                  <a:pt x="1700397" y="1032338"/>
                </a:lnTo>
                <a:cubicBezTo>
                  <a:pt x="1700397" y="1146370"/>
                  <a:pt x="1607956" y="1238811"/>
                  <a:pt x="1493924" y="1238811"/>
                </a:cubicBezTo>
                <a:lnTo>
                  <a:pt x="206473" y="1238811"/>
                </a:lnTo>
                <a:cubicBezTo>
                  <a:pt x="92441" y="1238811"/>
                  <a:pt x="0" y="1146370"/>
                  <a:pt x="0" y="1032338"/>
                </a:cubicBezTo>
                <a:lnTo>
                  <a:pt x="0" y="206473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Availability Analysis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378951" y="5490958"/>
            <a:ext cx="1700397" cy="628047"/>
          </a:xfrm>
          <a:custGeom>
            <a:avLst/>
            <a:gdLst>
              <a:gd name="connsiteX0" fmla="*/ 0 w 1700397"/>
              <a:gd name="connsiteY0" fmla="*/ 259562 h 1557340"/>
              <a:gd name="connsiteX1" fmla="*/ 259562 w 1700397"/>
              <a:gd name="connsiteY1" fmla="*/ 0 h 1557340"/>
              <a:gd name="connsiteX2" fmla="*/ 1440835 w 1700397"/>
              <a:gd name="connsiteY2" fmla="*/ 0 h 1557340"/>
              <a:gd name="connsiteX3" fmla="*/ 1700397 w 1700397"/>
              <a:gd name="connsiteY3" fmla="*/ 259562 h 1557340"/>
              <a:gd name="connsiteX4" fmla="*/ 1700397 w 1700397"/>
              <a:gd name="connsiteY4" fmla="*/ 1297778 h 1557340"/>
              <a:gd name="connsiteX5" fmla="*/ 1440835 w 1700397"/>
              <a:gd name="connsiteY5" fmla="*/ 1557340 h 1557340"/>
              <a:gd name="connsiteX6" fmla="*/ 259562 w 1700397"/>
              <a:gd name="connsiteY6" fmla="*/ 1557340 h 1557340"/>
              <a:gd name="connsiteX7" fmla="*/ 0 w 1700397"/>
              <a:gd name="connsiteY7" fmla="*/ 1297778 h 1557340"/>
              <a:gd name="connsiteX8" fmla="*/ 0 w 1700397"/>
              <a:gd name="connsiteY8" fmla="*/ 259562 h 155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557340">
                <a:moveTo>
                  <a:pt x="0" y="259562"/>
                </a:moveTo>
                <a:cubicBezTo>
                  <a:pt x="0" y="116210"/>
                  <a:pt x="116210" y="0"/>
                  <a:pt x="259562" y="0"/>
                </a:cubicBezTo>
                <a:lnTo>
                  <a:pt x="1440835" y="0"/>
                </a:lnTo>
                <a:cubicBezTo>
                  <a:pt x="1584187" y="0"/>
                  <a:pt x="1700397" y="116210"/>
                  <a:pt x="1700397" y="259562"/>
                </a:cubicBezTo>
                <a:lnTo>
                  <a:pt x="1700397" y="1297778"/>
                </a:lnTo>
                <a:cubicBezTo>
                  <a:pt x="1700397" y="1441130"/>
                  <a:pt x="1584187" y="1557340"/>
                  <a:pt x="1440835" y="1557340"/>
                </a:cubicBezTo>
                <a:lnTo>
                  <a:pt x="259562" y="1557340"/>
                </a:lnTo>
                <a:cubicBezTo>
                  <a:pt x="116210" y="1557340"/>
                  <a:pt x="0" y="1441130"/>
                  <a:pt x="0" y="1297778"/>
                </a:cubicBezTo>
                <a:lnTo>
                  <a:pt x="0" y="259562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Estimate </a:t>
            </a: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42248" y="4389449"/>
            <a:ext cx="1700397" cy="735348"/>
          </a:xfrm>
          <a:custGeom>
            <a:avLst/>
            <a:gdLst>
              <a:gd name="connsiteX0" fmla="*/ 0 w 1700397"/>
              <a:gd name="connsiteY0" fmla="*/ 182114 h 1092664"/>
              <a:gd name="connsiteX1" fmla="*/ 182114 w 1700397"/>
              <a:gd name="connsiteY1" fmla="*/ 0 h 1092664"/>
              <a:gd name="connsiteX2" fmla="*/ 1518283 w 1700397"/>
              <a:gd name="connsiteY2" fmla="*/ 0 h 1092664"/>
              <a:gd name="connsiteX3" fmla="*/ 1700397 w 1700397"/>
              <a:gd name="connsiteY3" fmla="*/ 182114 h 1092664"/>
              <a:gd name="connsiteX4" fmla="*/ 1700397 w 1700397"/>
              <a:gd name="connsiteY4" fmla="*/ 910550 h 1092664"/>
              <a:gd name="connsiteX5" fmla="*/ 1518283 w 1700397"/>
              <a:gd name="connsiteY5" fmla="*/ 1092664 h 1092664"/>
              <a:gd name="connsiteX6" fmla="*/ 182114 w 1700397"/>
              <a:gd name="connsiteY6" fmla="*/ 1092664 h 1092664"/>
              <a:gd name="connsiteX7" fmla="*/ 0 w 1700397"/>
              <a:gd name="connsiteY7" fmla="*/ 910550 h 1092664"/>
              <a:gd name="connsiteX8" fmla="*/ 0 w 1700397"/>
              <a:gd name="connsiteY8" fmla="*/ 182114 h 1092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092664">
                <a:moveTo>
                  <a:pt x="0" y="182114"/>
                </a:moveTo>
                <a:cubicBezTo>
                  <a:pt x="0" y="81535"/>
                  <a:pt x="81535" y="0"/>
                  <a:pt x="182114" y="0"/>
                </a:cubicBezTo>
                <a:lnTo>
                  <a:pt x="1518283" y="0"/>
                </a:lnTo>
                <a:cubicBezTo>
                  <a:pt x="1618862" y="0"/>
                  <a:pt x="1700397" y="81535"/>
                  <a:pt x="1700397" y="182114"/>
                </a:cubicBezTo>
                <a:lnTo>
                  <a:pt x="1700397" y="910550"/>
                </a:lnTo>
                <a:cubicBezTo>
                  <a:pt x="1700397" y="1011129"/>
                  <a:pt x="1618862" y="1092664"/>
                  <a:pt x="1518283" y="1092664"/>
                </a:cubicBezTo>
                <a:lnTo>
                  <a:pt x="182114" y="1092664"/>
                </a:lnTo>
                <a:cubicBezTo>
                  <a:pt x="81535" y="1092664"/>
                  <a:pt x="0" y="1011129"/>
                  <a:pt x="0" y="910550"/>
                </a:cubicBezTo>
                <a:lnTo>
                  <a:pt x="0" y="1821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Compare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, rank &amp;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optimise scenarios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89731" y="2965315"/>
            <a:ext cx="1700397" cy="689684"/>
          </a:xfrm>
          <a:custGeom>
            <a:avLst/>
            <a:gdLst>
              <a:gd name="connsiteX0" fmla="*/ 0 w 1700397"/>
              <a:gd name="connsiteY0" fmla="*/ 206473 h 1238811"/>
              <a:gd name="connsiteX1" fmla="*/ 206473 w 1700397"/>
              <a:gd name="connsiteY1" fmla="*/ 0 h 1238811"/>
              <a:gd name="connsiteX2" fmla="*/ 1493924 w 1700397"/>
              <a:gd name="connsiteY2" fmla="*/ 0 h 1238811"/>
              <a:gd name="connsiteX3" fmla="*/ 1700397 w 1700397"/>
              <a:gd name="connsiteY3" fmla="*/ 206473 h 1238811"/>
              <a:gd name="connsiteX4" fmla="*/ 1700397 w 1700397"/>
              <a:gd name="connsiteY4" fmla="*/ 1032338 h 1238811"/>
              <a:gd name="connsiteX5" fmla="*/ 1493924 w 1700397"/>
              <a:gd name="connsiteY5" fmla="*/ 1238811 h 1238811"/>
              <a:gd name="connsiteX6" fmla="*/ 206473 w 1700397"/>
              <a:gd name="connsiteY6" fmla="*/ 1238811 h 1238811"/>
              <a:gd name="connsiteX7" fmla="*/ 0 w 1700397"/>
              <a:gd name="connsiteY7" fmla="*/ 1032338 h 1238811"/>
              <a:gd name="connsiteX8" fmla="*/ 0 w 1700397"/>
              <a:gd name="connsiteY8" fmla="*/ 206473 h 12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238811">
                <a:moveTo>
                  <a:pt x="0" y="206473"/>
                </a:moveTo>
                <a:cubicBezTo>
                  <a:pt x="0" y="92441"/>
                  <a:pt x="92441" y="0"/>
                  <a:pt x="206473" y="0"/>
                </a:cubicBezTo>
                <a:lnTo>
                  <a:pt x="1493924" y="0"/>
                </a:lnTo>
                <a:cubicBezTo>
                  <a:pt x="1607956" y="0"/>
                  <a:pt x="1700397" y="92441"/>
                  <a:pt x="1700397" y="206473"/>
                </a:cubicBezTo>
                <a:lnTo>
                  <a:pt x="1700397" y="1032338"/>
                </a:lnTo>
                <a:cubicBezTo>
                  <a:pt x="1700397" y="1146370"/>
                  <a:pt x="1607956" y="1238811"/>
                  <a:pt x="1493924" y="1238811"/>
                </a:cubicBezTo>
                <a:lnTo>
                  <a:pt x="206473" y="1238811"/>
                </a:lnTo>
                <a:cubicBezTo>
                  <a:pt x="92441" y="1238811"/>
                  <a:pt x="0" y="1146370"/>
                  <a:pt x="0" y="1032338"/>
                </a:cubicBezTo>
                <a:lnTo>
                  <a:pt x="0" y="2064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Formulate Alternative Scenarios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318841" y="2719986"/>
            <a:ext cx="3886200" cy="203025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5455350" y="3480903"/>
            <a:ext cx="1015035" cy="641657"/>
          </a:xfrm>
          <a:custGeom>
            <a:avLst/>
            <a:gdLst>
              <a:gd name="connsiteX0" fmla="*/ 0 w 1244964"/>
              <a:gd name="connsiteY0" fmla="*/ 150923 h 905520"/>
              <a:gd name="connsiteX1" fmla="*/ 150923 w 1244964"/>
              <a:gd name="connsiteY1" fmla="*/ 0 h 905520"/>
              <a:gd name="connsiteX2" fmla="*/ 1094041 w 1244964"/>
              <a:gd name="connsiteY2" fmla="*/ 0 h 905520"/>
              <a:gd name="connsiteX3" fmla="*/ 1244964 w 1244964"/>
              <a:gd name="connsiteY3" fmla="*/ 150923 h 905520"/>
              <a:gd name="connsiteX4" fmla="*/ 1244964 w 1244964"/>
              <a:gd name="connsiteY4" fmla="*/ 754597 h 905520"/>
              <a:gd name="connsiteX5" fmla="*/ 1094041 w 1244964"/>
              <a:gd name="connsiteY5" fmla="*/ 905520 h 905520"/>
              <a:gd name="connsiteX6" fmla="*/ 150923 w 1244964"/>
              <a:gd name="connsiteY6" fmla="*/ 905520 h 905520"/>
              <a:gd name="connsiteX7" fmla="*/ 0 w 1244964"/>
              <a:gd name="connsiteY7" fmla="*/ 754597 h 905520"/>
              <a:gd name="connsiteX8" fmla="*/ 0 w 1244964"/>
              <a:gd name="connsiteY8" fmla="*/ 150923 h 9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964" h="905520">
                <a:moveTo>
                  <a:pt x="0" y="150923"/>
                </a:moveTo>
                <a:cubicBezTo>
                  <a:pt x="0" y="67571"/>
                  <a:pt x="67571" y="0"/>
                  <a:pt x="150923" y="0"/>
                </a:cubicBezTo>
                <a:lnTo>
                  <a:pt x="1094041" y="0"/>
                </a:lnTo>
                <a:cubicBezTo>
                  <a:pt x="1177393" y="0"/>
                  <a:pt x="1244964" y="67571"/>
                  <a:pt x="1244964" y="150923"/>
                </a:cubicBezTo>
                <a:lnTo>
                  <a:pt x="1244964" y="754597"/>
                </a:lnTo>
                <a:cubicBezTo>
                  <a:pt x="1244964" y="837949"/>
                  <a:pt x="1177393" y="905520"/>
                  <a:pt x="1094041" y="905520"/>
                </a:cubicBezTo>
                <a:lnTo>
                  <a:pt x="150923" y="905520"/>
                </a:lnTo>
                <a:cubicBezTo>
                  <a:pt x="67571" y="905520"/>
                  <a:pt x="0" y="837949"/>
                  <a:pt x="0" y="754597"/>
                </a:cubicBezTo>
                <a:lnTo>
                  <a:pt x="0" y="15092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Select relevant scenarios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621237" y="3491265"/>
            <a:ext cx="1141418" cy="641657"/>
          </a:xfrm>
          <a:custGeom>
            <a:avLst/>
            <a:gdLst>
              <a:gd name="connsiteX0" fmla="*/ 0 w 1244964"/>
              <a:gd name="connsiteY0" fmla="*/ 150923 h 905520"/>
              <a:gd name="connsiteX1" fmla="*/ 150923 w 1244964"/>
              <a:gd name="connsiteY1" fmla="*/ 0 h 905520"/>
              <a:gd name="connsiteX2" fmla="*/ 1094041 w 1244964"/>
              <a:gd name="connsiteY2" fmla="*/ 0 h 905520"/>
              <a:gd name="connsiteX3" fmla="*/ 1244964 w 1244964"/>
              <a:gd name="connsiteY3" fmla="*/ 150923 h 905520"/>
              <a:gd name="connsiteX4" fmla="*/ 1244964 w 1244964"/>
              <a:gd name="connsiteY4" fmla="*/ 754597 h 905520"/>
              <a:gd name="connsiteX5" fmla="*/ 1094041 w 1244964"/>
              <a:gd name="connsiteY5" fmla="*/ 905520 h 905520"/>
              <a:gd name="connsiteX6" fmla="*/ 150923 w 1244964"/>
              <a:gd name="connsiteY6" fmla="*/ 905520 h 905520"/>
              <a:gd name="connsiteX7" fmla="*/ 0 w 1244964"/>
              <a:gd name="connsiteY7" fmla="*/ 754597 h 905520"/>
              <a:gd name="connsiteX8" fmla="*/ 0 w 1244964"/>
              <a:gd name="connsiteY8" fmla="*/ 150923 h 9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964" h="905520">
                <a:moveTo>
                  <a:pt x="0" y="150923"/>
                </a:moveTo>
                <a:cubicBezTo>
                  <a:pt x="0" y="67571"/>
                  <a:pt x="67571" y="0"/>
                  <a:pt x="150923" y="0"/>
                </a:cubicBezTo>
                <a:lnTo>
                  <a:pt x="1094041" y="0"/>
                </a:lnTo>
                <a:cubicBezTo>
                  <a:pt x="1177393" y="0"/>
                  <a:pt x="1244964" y="67571"/>
                  <a:pt x="1244964" y="150923"/>
                </a:cubicBezTo>
                <a:lnTo>
                  <a:pt x="1244964" y="754597"/>
                </a:lnTo>
                <a:cubicBezTo>
                  <a:pt x="1244964" y="837949"/>
                  <a:pt x="1177393" y="905520"/>
                  <a:pt x="1094041" y="905520"/>
                </a:cubicBezTo>
                <a:lnTo>
                  <a:pt x="150923" y="905520"/>
                </a:lnTo>
                <a:cubicBezTo>
                  <a:pt x="67571" y="905520"/>
                  <a:pt x="0" y="837949"/>
                  <a:pt x="0" y="754597"/>
                </a:cubicBezTo>
                <a:lnTo>
                  <a:pt x="0" y="150923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Stakeholder Evaluation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929360">
            <a:off x="160073" y="1269586"/>
            <a:ext cx="1387703" cy="1296144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Freeform 21"/>
          <p:cNvSpPr/>
          <p:nvPr/>
        </p:nvSpPr>
        <p:spPr>
          <a:xfrm rot="1929360">
            <a:off x="456047" y="1752406"/>
            <a:ext cx="810089" cy="350980"/>
          </a:xfrm>
          <a:custGeom>
            <a:avLst/>
            <a:gdLst>
              <a:gd name="connsiteX0" fmla="*/ 0 w 702078"/>
              <a:gd name="connsiteY0" fmla="*/ 86411 h 518457"/>
              <a:gd name="connsiteX1" fmla="*/ 86411 w 702078"/>
              <a:gd name="connsiteY1" fmla="*/ 0 h 518457"/>
              <a:gd name="connsiteX2" fmla="*/ 615667 w 702078"/>
              <a:gd name="connsiteY2" fmla="*/ 0 h 518457"/>
              <a:gd name="connsiteX3" fmla="*/ 702078 w 702078"/>
              <a:gd name="connsiteY3" fmla="*/ 86411 h 518457"/>
              <a:gd name="connsiteX4" fmla="*/ 702078 w 702078"/>
              <a:gd name="connsiteY4" fmla="*/ 432046 h 518457"/>
              <a:gd name="connsiteX5" fmla="*/ 615667 w 702078"/>
              <a:gd name="connsiteY5" fmla="*/ 518457 h 518457"/>
              <a:gd name="connsiteX6" fmla="*/ 86411 w 702078"/>
              <a:gd name="connsiteY6" fmla="*/ 518457 h 518457"/>
              <a:gd name="connsiteX7" fmla="*/ 0 w 702078"/>
              <a:gd name="connsiteY7" fmla="*/ 432046 h 518457"/>
              <a:gd name="connsiteX8" fmla="*/ 0 w 702078"/>
              <a:gd name="connsiteY8" fmla="*/ 86411 h 5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078" h="518457">
                <a:moveTo>
                  <a:pt x="0" y="86411"/>
                </a:moveTo>
                <a:cubicBezTo>
                  <a:pt x="0" y="38688"/>
                  <a:pt x="38688" y="0"/>
                  <a:pt x="86411" y="0"/>
                </a:cubicBezTo>
                <a:lnTo>
                  <a:pt x="615667" y="0"/>
                </a:lnTo>
                <a:cubicBezTo>
                  <a:pt x="663390" y="0"/>
                  <a:pt x="702078" y="38688"/>
                  <a:pt x="702078" y="86411"/>
                </a:cubicBezTo>
                <a:lnTo>
                  <a:pt x="702078" y="432046"/>
                </a:lnTo>
                <a:cubicBezTo>
                  <a:pt x="702078" y="479769"/>
                  <a:pt x="663390" y="518457"/>
                  <a:pt x="615667" y="518457"/>
                </a:cubicBezTo>
                <a:lnTo>
                  <a:pt x="86411" y="518457"/>
                </a:lnTo>
                <a:cubicBezTo>
                  <a:pt x="38688" y="518457"/>
                  <a:pt x="0" y="479769"/>
                  <a:pt x="0" y="432046"/>
                </a:cubicBezTo>
                <a:lnTo>
                  <a:pt x="0" y="8641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2134221" y="3494883"/>
            <a:ext cx="2189856" cy="1255355"/>
          </a:xfrm>
          <a:prstGeom prst="wedgeRoundRectCallout">
            <a:avLst>
              <a:gd name="adj1" fmla="val 5223"/>
              <a:gd name="adj2" fmla="val 93798"/>
              <a:gd name="adj3" fmla="val 16667"/>
            </a:avLst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Ecological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Ecosystem Services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Non-Ecological Water Quality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 rot="4138665">
            <a:off x="5907193" y="477730"/>
            <a:ext cx="1126385" cy="3139074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vert270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Status quo information.</a:t>
            </a:r>
          </a:p>
          <a:p>
            <a:pPr algn="ctr" defTabSz="800100">
              <a:lnSpc>
                <a:spcPct val="90000"/>
              </a:lnSpc>
              <a:spcBef>
                <a:spcPct val="0"/>
              </a:spcBef>
            </a:pPr>
            <a:r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Identify components and metrix relevant for scenario assessment.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127713" y="2450942"/>
            <a:ext cx="1167063" cy="1368837"/>
          </a:xfrm>
          <a:custGeom>
            <a:avLst/>
            <a:gdLst>
              <a:gd name="connsiteX0" fmla="*/ 0 w 1263316"/>
              <a:gd name="connsiteY0" fmla="*/ 0 h 1010653"/>
              <a:gd name="connsiteX1" fmla="*/ 553453 w 1263316"/>
              <a:gd name="connsiteY1" fmla="*/ 120316 h 1010653"/>
              <a:gd name="connsiteX2" fmla="*/ 1130969 w 1263316"/>
              <a:gd name="connsiteY2" fmla="*/ 553453 h 1010653"/>
              <a:gd name="connsiteX3" fmla="*/ 1263316 w 1263316"/>
              <a:gd name="connsiteY3" fmla="*/ 1010653 h 1010653"/>
              <a:gd name="connsiteX0" fmla="*/ 0 w 1263316"/>
              <a:gd name="connsiteY0" fmla="*/ 0 h 1010653"/>
              <a:gd name="connsiteX1" fmla="*/ 734886 w 1263316"/>
              <a:gd name="connsiteY1" fmla="*/ 102051 h 1010653"/>
              <a:gd name="connsiteX2" fmla="*/ 1130969 w 1263316"/>
              <a:gd name="connsiteY2" fmla="*/ 553453 h 1010653"/>
              <a:gd name="connsiteX3" fmla="*/ 1263316 w 1263316"/>
              <a:gd name="connsiteY3" fmla="*/ 1010653 h 1010653"/>
              <a:gd name="connsiteX0" fmla="*/ 0 w 1246821"/>
              <a:gd name="connsiteY0" fmla="*/ 0 h 1120243"/>
              <a:gd name="connsiteX1" fmla="*/ 734886 w 1246821"/>
              <a:gd name="connsiteY1" fmla="*/ 102051 h 1120243"/>
              <a:gd name="connsiteX2" fmla="*/ 1130969 w 1246821"/>
              <a:gd name="connsiteY2" fmla="*/ 553453 h 1120243"/>
              <a:gd name="connsiteX3" fmla="*/ 1246821 w 1246821"/>
              <a:gd name="connsiteY3" fmla="*/ 1120243 h 1120243"/>
              <a:gd name="connsiteX0" fmla="*/ 0 w 1345785"/>
              <a:gd name="connsiteY0" fmla="*/ 0 h 1056316"/>
              <a:gd name="connsiteX1" fmla="*/ 734886 w 1345785"/>
              <a:gd name="connsiteY1" fmla="*/ 102051 h 1056316"/>
              <a:gd name="connsiteX2" fmla="*/ 1130969 w 1345785"/>
              <a:gd name="connsiteY2" fmla="*/ 553453 h 1056316"/>
              <a:gd name="connsiteX3" fmla="*/ 1345785 w 1345785"/>
              <a:gd name="connsiteY3" fmla="*/ 1056316 h 1056316"/>
              <a:gd name="connsiteX0" fmla="*/ 0 w 1176156"/>
              <a:gd name="connsiteY0" fmla="*/ 0 h 1165906"/>
              <a:gd name="connsiteX1" fmla="*/ 734886 w 1176156"/>
              <a:gd name="connsiteY1" fmla="*/ 102051 h 1165906"/>
              <a:gd name="connsiteX2" fmla="*/ 1130969 w 1176156"/>
              <a:gd name="connsiteY2" fmla="*/ 553453 h 1165906"/>
              <a:gd name="connsiteX3" fmla="*/ 1171959 w 1176156"/>
              <a:gd name="connsiteY3" fmla="*/ 1165906 h 1165906"/>
              <a:gd name="connsiteX0" fmla="*/ 0 w 1693437"/>
              <a:gd name="connsiteY0" fmla="*/ 0 h 1385086"/>
              <a:gd name="connsiteX1" fmla="*/ 734886 w 1693437"/>
              <a:gd name="connsiteY1" fmla="*/ 102051 h 1385086"/>
              <a:gd name="connsiteX2" fmla="*/ 1130969 w 1693437"/>
              <a:gd name="connsiteY2" fmla="*/ 553453 h 1385086"/>
              <a:gd name="connsiteX3" fmla="*/ 1693437 w 1693437"/>
              <a:gd name="connsiteY3" fmla="*/ 1385086 h 1385086"/>
              <a:gd name="connsiteX0" fmla="*/ 0 w 1654809"/>
              <a:gd name="connsiteY0" fmla="*/ 0 h 1238966"/>
              <a:gd name="connsiteX1" fmla="*/ 734886 w 1654809"/>
              <a:gd name="connsiteY1" fmla="*/ 102051 h 1238966"/>
              <a:gd name="connsiteX2" fmla="*/ 1130969 w 1654809"/>
              <a:gd name="connsiteY2" fmla="*/ 553453 h 1238966"/>
              <a:gd name="connsiteX3" fmla="*/ 1654809 w 1654809"/>
              <a:gd name="connsiteY3" fmla="*/ 1238966 h 1238966"/>
              <a:gd name="connsiteX0" fmla="*/ 0 w 1654809"/>
              <a:gd name="connsiteY0" fmla="*/ 0 h 1238966"/>
              <a:gd name="connsiteX1" fmla="*/ 734886 w 1654809"/>
              <a:gd name="connsiteY1" fmla="*/ 102051 h 1238966"/>
              <a:gd name="connsiteX2" fmla="*/ 1439993 w 1654809"/>
              <a:gd name="connsiteY2" fmla="*/ 526055 h 1238966"/>
              <a:gd name="connsiteX3" fmla="*/ 1654809 w 1654809"/>
              <a:gd name="connsiteY3" fmla="*/ 1238966 h 1238966"/>
              <a:gd name="connsiteX0" fmla="*/ 0 w 1558239"/>
              <a:gd name="connsiteY0" fmla="*/ 0 h 1229833"/>
              <a:gd name="connsiteX1" fmla="*/ 734886 w 1558239"/>
              <a:gd name="connsiteY1" fmla="*/ 102051 h 1229833"/>
              <a:gd name="connsiteX2" fmla="*/ 1439993 w 1558239"/>
              <a:gd name="connsiteY2" fmla="*/ 526055 h 1229833"/>
              <a:gd name="connsiteX3" fmla="*/ 1558239 w 1558239"/>
              <a:gd name="connsiteY3" fmla="*/ 1229833 h 122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8239" h="1229833">
                <a:moveTo>
                  <a:pt x="0" y="0"/>
                </a:moveTo>
                <a:cubicBezTo>
                  <a:pt x="182479" y="14037"/>
                  <a:pt x="494887" y="14375"/>
                  <a:pt x="734886" y="102051"/>
                </a:cubicBezTo>
                <a:cubicBezTo>
                  <a:pt x="974885" y="189727"/>
                  <a:pt x="1302768" y="338091"/>
                  <a:pt x="1439993" y="526055"/>
                </a:cubicBezTo>
                <a:cubicBezTo>
                  <a:pt x="1577219" y="714019"/>
                  <a:pt x="1551220" y="1075427"/>
                  <a:pt x="1558239" y="1229833"/>
                </a:cubicBezTo>
              </a:path>
            </a:pathLst>
          </a:custGeom>
          <a:noFill/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047177" y="5213472"/>
            <a:ext cx="1191127" cy="483077"/>
          </a:xfrm>
          <a:custGeom>
            <a:avLst/>
            <a:gdLst>
              <a:gd name="connsiteX0" fmla="*/ 1191127 w 1191127"/>
              <a:gd name="connsiteY0" fmla="*/ 481264 h 483077"/>
              <a:gd name="connsiteX1" fmla="*/ 397042 w 1191127"/>
              <a:gd name="connsiteY1" fmla="*/ 457200 h 483077"/>
              <a:gd name="connsiteX2" fmla="*/ 96253 w 1191127"/>
              <a:gd name="connsiteY2" fmla="*/ 300790 h 483077"/>
              <a:gd name="connsiteX3" fmla="*/ 0 w 1191127"/>
              <a:gd name="connsiteY3" fmla="*/ 0 h 4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127" h="483077">
                <a:moveTo>
                  <a:pt x="1191127" y="481264"/>
                </a:moveTo>
                <a:cubicBezTo>
                  <a:pt x="885324" y="484271"/>
                  <a:pt x="579521" y="487279"/>
                  <a:pt x="397042" y="457200"/>
                </a:cubicBezTo>
                <a:cubicBezTo>
                  <a:pt x="214563" y="427121"/>
                  <a:pt x="162427" y="376990"/>
                  <a:pt x="96253" y="300790"/>
                </a:cubicBezTo>
                <a:cubicBezTo>
                  <a:pt x="30079" y="224590"/>
                  <a:pt x="15039" y="112295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Freeform 26"/>
          <p:cNvSpPr/>
          <p:nvPr/>
        </p:nvSpPr>
        <p:spPr>
          <a:xfrm>
            <a:off x="6508602" y="6033722"/>
            <a:ext cx="553407" cy="240622"/>
          </a:xfrm>
          <a:custGeom>
            <a:avLst/>
            <a:gdLst>
              <a:gd name="connsiteX0" fmla="*/ 0 w 1700397"/>
              <a:gd name="connsiteY0" fmla="*/ 206473 h 1238811"/>
              <a:gd name="connsiteX1" fmla="*/ 206473 w 1700397"/>
              <a:gd name="connsiteY1" fmla="*/ 0 h 1238811"/>
              <a:gd name="connsiteX2" fmla="*/ 1493924 w 1700397"/>
              <a:gd name="connsiteY2" fmla="*/ 0 h 1238811"/>
              <a:gd name="connsiteX3" fmla="*/ 1700397 w 1700397"/>
              <a:gd name="connsiteY3" fmla="*/ 206473 h 1238811"/>
              <a:gd name="connsiteX4" fmla="*/ 1700397 w 1700397"/>
              <a:gd name="connsiteY4" fmla="*/ 1032338 h 1238811"/>
              <a:gd name="connsiteX5" fmla="*/ 1493924 w 1700397"/>
              <a:gd name="connsiteY5" fmla="*/ 1238811 h 1238811"/>
              <a:gd name="connsiteX6" fmla="*/ 206473 w 1700397"/>
              <a:gd name="connsiteY6" fmla="*/ 1238811 h 1238811"/>
              <a:gd name="connsiteX7" fmla="*/ 0 w 1700397"/>
              <a:gd name="connsiteY7" fmla="*/ 1032338 h 1238811"/>
              <a:gd name="connsiteX8" fmla="*/ 0 w 1700397"/>
              <a:gd name="connsiteY8" fmla="*/ 206473 h 12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238811">
                <a:moveTo>
                  <a:pt x="0" y="206473"/>
                </a:moveTo>
                <a:cubicBezTo>
                  <a:pt x="0" y="92441"/>
                  <a:pt x="92441" y="0"/>
                  <a:pt x="206473" y="0"/>
                </a:cubicBezTo>
                <a:lnTo>
                  <a:pt x="1493924" y="0"/>
                </a:lnTo>
                <a:cubicBezTo>
                  <a:pt x="1607956" y="0"/>
                  <a:pt x="1700397" y="92441"/>
                  <a:pt x="1700397" y="206473"/>
                </a:cubicBezTo>
                <a:lnTo>
                  <a:pt x="1700397" y="1032338"/>
                </a:lnTo>
                <a:cubicBezTo>
                  <a:pt x="1700397" y="1146370"/>
                  <a:pt x="1607956" y="1238811"/>
                  <a:pt x="1493924" y="1238811"/>
                </a:cubicBezTo>
                <a:lnTo>
                  <a:pt x="206473" y="1238811"/>
                </a:lnTo>
                <a:cubicBezTo>
                  <a:pt x="92441" y="1238811"/>
                  <a:pt x="0" y="1146370"/>
                  <a:pt x="0" y="1032338"/>
                </a:cubicBezTo>
                <a:lnTo>
                  <a:pt x="0" y="20647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07494" y="5980505"/>
            <a:ext cx="1355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smtClean="0">
                <a:latin typeface="Arial" panose="020B0604020202020204" pitchFamily="34" charset="0"/>
                <a:cs typeface="Arial" panose="020B0604020202020204" pitchFamily="34" charset="0"/>
              </a:rPr>
              <a:t>Scenario steps</a:t>
            </a:r>
            <a:endParaRPr lang="en-Z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492404" y="5283417"/>
            <a:ext cx="553407" cy="240622"/>
          </a:xfrm>
          <a:custGeom>
            <a:avLst/>
            <a:gdLst>
              <a:gd name="connsiteX0" fmla="*/ 0 w 1700397"/>
              <a:gd name="connsiteY0" fmla="*/ 206473 h 1238811"/>
              <a:gd name="connsiteX1" fmla="*/ 206473 w 1700397"/>
              <a:gd name="connsiteY1" fmla="*/ 0 h 1238811"/>
              <a:gd name="connsiteX2" fmla="*/ 1493924 w 1700397"/>
              <a:gd name="connsiteY2" fmla="*/ 0 h 1238811"/>
              <a:gd name="connsiteX3" fmla="*/ 1700397 w 1700397"/>
              <a:gd name="connsiteY3" fmla="*/ 206473 h 1238811"/>
              <a:gd name="connsiteX4" fmla="*/ 1700397 w 1700397"/>
              <a:gd name="connsiteY4" fmla="*/ 1032338 h 1238811"/>
              <a:gd name="connsiteX5" fmla="*/ 1493924 w 1700397"/>
              <a:gd name="connsiteY5" fmla="*/ 1238811 h 1238811"/>
              <a:gd name="connsiteX6" fmla="*/ 206473 w 1700397"/>
              <a:gd name="connsiteY6" fmla="*/ 1238811 h 1238811"/>
              <a:gd name="connsiteX7" fmla="*/ 0 w 1700397"/>
              <a:gd name="connsiteY7" fmla="*/ 1032338 h 1238811"/>
              <a:gd name="connsiteX8" fmla="*/ 0 w 1700397"/>
              <a:gd name="connsiteY8" fmla="*/ 206473 h 12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238811">
                <a:moveTo>
                  <a:pt x="0" y="206473"/>
                </a:moveTo>
                <a:cubicBezTo>
                  <a:pt x="0" y="92441"/>
                  <a:pt x="92441" y="0"/>
                  <a:pt x="206473" y="0"/>
                </a:cubicBezTo>
                <a:lnTo>
                  <a:pt x="1493924" y="0"/>
                </a:lnTo>
                <a:cubicBezTo>
                  <a:pt x="1607956" y="0"/>
                  <a:pt x="1700397" y="92441"/>
                  <a:pt x="1700397" y="206473"/>
                </a:cubicBezTo>
                <a:lnTo>
                  <a:pt x="1700397" y="1032338"/>
                </a:lnTo>
                <a:cubicBezTo>
                  <a:pt x="1700397" y="1146370"/>
                  <a:pt x="1607956" y="1238811"/>
                  <a:pt x="1493924" y="1238811"/>
                </a:cubicBezTo>
                <a:lnTo>
                  <a:pt x="206473" y="1238811"/>
                </a:lnTo>
                <a:cubicBezTo>
                  <a:pt x="92441" y="1238811"/>
                  <a:pt x="0" y="1146370"/>
                  <a:pt x="0" y="1032338"/>
                </a:cubicBezTo>
                <a:lnTo>
                  <a:pt x="0" y="2064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vert270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</a:pP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1296" y="5137867"/>
            <a:ext cx="16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smtClean="0">
                <a:latin typeface="Arial" panose="020B0604020202020204" pitchFamily="34" charset="0"/>
                <a:cs typeface="Arial" panose="020B0604020202020204" pitchFamily="34" charset="0"/>
              </a:rPr>
              <a:t>Information feeding into the process</a:t>
            </a:r>
            <a:endParaRPr lang="en-Z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604363" y="3498951"/>
            <a:ext cx="882896" cy="641657"/>
          </a:xfrm>
          <a:custGeom>
            <a:avLst/>
            <a:gdLst>
              <a:gd name="connsiteX0" fmla="*/ 0 w 1244964"/>
              <a:gd name="connsiteY0" fmla="*/ 150923 h 905520"/>
              <a:gd name="connsiteX1" fmla="*/ 150923 w 1244964"/>
              <a:gd name="connsiteY1" fmla="*/ 0 h 905520"/>
              <a:gd name="connsiteX2" fmla="*/ 1094041 w 1244964"/>
              <a:gd name="connsiteY2" fmla="*/ 0 h 905520"/>
              <a:gd name="connsiteX3" fmla="*/ 1244964 w 1244964"/>
              <a:gd name="connsiteY3" fmla="*/ 150923 h 905520"/>
              <a:gd name="connsiteX4" fmla="*/ 1244964 w 1244964"/>
              <a:gd name="connsiteY4" fmla="*/ 754597 h 905520"/>
              <a:gd name="connsiteX5" fmla="*/ 1094041 w 1244964"/>
              <a:gd name="connsiteY5" fmla="*/ 905520 h 905520"/>
              <a:gd name="connsiteX6" fmla="*/ 150923 w 1244964"/>
              <a:gd name="connsiteY6" fmla="*/ 905520 h 905520"/>
              <a:gd name="connsiteX7" fmla="*/ 0 w 1244964"/>
              <a:gd name="connsiteY7" fmla="*/ 754597 h 905520"/>
              <a:gd name="connsiteX8" fmla="*/ 0 w 1244964"/>
              <a:gd name="connsiteY8" fmla="*/ 150923 h 90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4964" h="905520">
                <a:moveTo>
                  <a:pt x="0" y="150923"/>
                </a:moveTo>
                <a:cubicBezTo>
                  <a:pt x="0" y="67571"/>
                  <a:pt x="67571" y="0"/>
                  <a:pt x="150923" y="0"/>
                </a:cubicBezTo>
                <a:lnTo>
                  <a:pt x="1094041" y="0"/>
                </a:lnTo>
                <a:cubicBezTo>
                  <a:pt x="1177393" y="0"/>
                  <a:pt x="1244964" y="67571"/>
                  <a:pt x="1244964" y="150923"/>
                </a:cubicBezTo>
                <a:lnTo>
                  <a:pt x="1244964" y="754597"/>
                </a:lnTo>
                <a:cubicBezTo>
                  <a:pt x="1244964" y="837949"/>
                  <a:pt x="1177393" y="905520"/>
                  <a:pt x="1094041" y="905520"/>
                </a:cubicBezTo>
                <a:lnTo>
                  <a:pt x="150923" y="905520"/>
                </a:lnTo>
                <a:cubicBezTo>
                  <a:pt x="67571" y="905520"/>
                  <a:pt x="0" y="837949"/>
                  <a:pt x="0" y="754597"/>
                </a:cubicBezTo>
                <a:lnTo>
                  <a:pt x="0" y="150923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 w="190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Evaluate against vision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492404" y="5686495"/>
            <a:ext cx="553407" cy="240622"/>
          </a:xfrm>
          <a:custGeom>
            <a:avLst/>
            <a:gdLst>
              <a:gd name="connsiteX0" fmla="*/ 0 w 1700397"/>
              <a:gd name="connsiteY0" fmla="*/ 206473 h 1238811"/>
              <a:gd name="connsiteX1" fmla="*/ 206473 w 1700397"/>
              <a:gd name="connsiteY1" fmla="*/ 0 h 1238811"/>
              <a:gd name="connsiteX2" fmla="*/ 1493924 w 1700397"/>
              <a:gd name="connsiteY2" fmla="*/ 0 h 1238811"/>
              <a:gd name="connsiteX3" fmla="*/ 1700397 w 1700397"/>
              <a:gd name="connsiteY3" fmla="*/ 206473 h 1238811"/>
              <a:gd name="connsiteX4" fmla="*/ 1700397 w 1700397"/>
              <a:gd name="connsiteY4" fmla="*/ 1032338 h 1238811"/>
              <a:gd name="connsiteX5" fmla="*/ 1493924 w 1700397"/>
              <a:gd name="connsiteY5" fmla="*/ 1238811 h 1238811"/>
              <a:gd name="connsiteX6" fmla="*/ 206473 w 1700397"/>
              <a:gd name="connsiteY6" fmla="*/ 1238811 h 1238811"/>
              <a:gd name="connsiteX7" fmla="*/ 0 w 1700397"/>
              <a:gd name="connsiteY7" fmla="*/ 1032338 h 1238811"/>
              <a:gd name="connsiteX8" fmla="*/ 0 w 1700397"/>
              <a:gd name="connsiteY8" fmla="*/ 206473 h 123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0397" h="1238811">
                <a:moveTo>
                  <a:pt x="0" y="206473"/>
                </a:moveTo>
                <a:cubicBezTo>
                  <a:pt x="0" y="92441"/>
                  <a:pt x="92441" y="0"/>
                  <a:pt x="206473" y="0"/>
                </a:cubicBezTo>
                <a:lnTo>
                  <a:pt x="1493924" y="0"/>
                </a:lnTo>
                <a:cubicBezTo>
                  <a:pt x="1607956" y="0"/>
                  <a:pt x="1700397" y="92441"/>
                  <a:pt x="1700397" y="206473"/>
                </a:cubicBezTo>
                <a:lnTo>
                  <a:pt x="1700397" y="1032338"/>
                </a:lnTo>
                <a:cubicBezTo>
                  <a:pt x="1700397" y="1146370"/>
                  <a:pt x="1607956" y="1238811"/>
                  <a:pt x="1493924" y="1238811"/>
                </a:cubicBezTo>
                <a:lnTo>
                  <a:pt x="206473" y="1238811"/>
                </a:lnTo>
                <a:cubicBezTo>
                  <a:pt x="92441" y="1238811"/>
                  <a:pt x="0" y="1146370"/>
                  <a:pt x="0" y="1032338"/>
                </a:cubicBezTo>
                <a:lnTo>
                  <a:pt x="0" y="206473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29054" tIns="129054" rIns="129054" bIns="129054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85695" y="5574148"/>
            <a:ext cx="16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smtClean="0">
                <a:latin typeface="Arial" panose="020B0604020202020204" pitchFamily="34" charset="0"/>
                <a:cs typeface="Arial" panose="020B0604020202020204" pitchFamily="34" charset="0"/>
              </a:rPr>
              <a:t>Evaluation and analysis steps</a:t>
            </a:r>
            <a:endParaRPr lang="en-ZA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4127713" y="5213472"/>
            <a:ext cx="1191127" cy="483077"/>
          </a:xfrm>
          <a:custGeom>
            <a:avLst/>
            <a:gdLst>
              <a:gd name="connsiteX0" fmla="*/ 1191127 w 1191127"/>
              <a:gd name="connsiteY0" fmla="*/ 481264 h 483077"/>
              <a:gd name="connsiteX1" fmla="*/ 397042 w 1191127"/>
              <a:gd name="connsiteY1" fmla="*/ 457200 h 483077"/>
              <a:gd name="connsiteX2" fmla="*/ 96253 w 1191127"/>
              <a:gd name="connsiteY2" fmla="*/ 300790 h 483077"/>
              <a:gd name="connsiteX3" fmla="*/ 0 w 1191127"/>
              <a:gd name="connsiteY3" fmla="*/ 0 h 4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127" h="483077">
                <a:moveTo>
                  <a:pt x="1191127" y="481264"/>
                </a:moveTo>
                <a:cubicBezTo>
                  <a:pt x="885324" y="484271"/>
                  <a:pt x="579521" y="487279"/>
                  <a:pt x="397042" y="457200"/>
                </a:cubicBezTo>
                <a:cubicBezTo>
                  <a:pt x="214563" y="427121"/>
                  <a:pt x="162427" y="376990"/>
                  <a:pt x="96253" y="300790"/>
                </a:cubicBezTo>
                <a:cubicBezTo>
                  <a:pt x="30079" y="224590"/>
                  <a:pt x="15039" y="112295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Freeform 34"/>
          <p:cNvSpPr/>
          <p:nvPr/>
        </p:nvSpPr>
        <p:spPr>
          <a:xfrm>
            <a:off x="1005822" y="3775314"/>
            <a:ext cx="37696" cy="565484"/>
          </a:xfrm>
          <a:custGeom>
            <a:avLst/>
            <a:gdLst>
              <a:gd name="connsiteX0" fmla="*/ 63072 w 63072"/>
              <a:gd name="connsiteY0" fmla="*/ 505326 h 505326"/>
              <a:gd name="connsiteX1" fmla="*/ 2914 w 63072"/>
              <a:gd name="connsiteY1" fmla="*/ 276726 h 505326"/>
              <a:gd name="connsiteX2" fmla="*/ 14946 w 63072"/>
              <a:gd name="connsiteY2" fmla="*/ 0 h 505326"/>
              <a:gd name="connsiteX0" fmla="*/ 53210 w 53210"/>
              <a:gd name="connsiteY0" fmla="*/ 505326 h 505326"/>
              <a:gd name="connsiteX1" fmla="*/ 9650 w 53210"/>
              <a:gd name="connsiteY1" fmla="*/ 220579 h 505326"/>
              <a:gd name="connsiteX2" fmla="*/ 5084 w 53210"/>
              <a:gd name="connsiteY2" fmla="*/ 0 h 505326"/>
              <a:gd name="connsiteX0" fmla="*/ 50142 w 184597"/>
              <a:gd name="connsiteY0" fmla="*/ 550243 h 550243"/>
              <a:gd name="connsiteX1" fmla="*/ 6582 w 184597"/>
              <a:gd name="connsiteY1" fmla="*/ 265496 h 550243"/>
              <a:gd name="connsiteX2" fmla="*/ 184598 w 184597"/>
              <a:gd name="connsiteY2" fmla="*/ 0 h 550243"/>
              <a:gd name="connsiteX0" fmla="*/ 143349 w 178217"/>
              <a:gd name="connsiteY0" fmla="*/ 527784 h 527784"/>
              <a:gd name="connsiteX1" fmla="*/ 200 w 178217"/>
              <a:gd name="connsiteY1" fmla="*/ 265496 h 527784"/>
              <a:gd name="connsiteX2" fmla="*/ 178216 w 178217"/>
              <a:gd name="connsiteY2" fmla="*/ 0 h 527784"/>
              <a:gd name="connsiteX0" fmla="*/ 17138 w 52004"/>
              <a:gd name="connsiteY0" fmla="*/ 527784 h 527784"/>
              <a:gd name="connsiteX1" fmla="*/ 6775 w 52004"/>
              <a:gd name="connsiteY1" fmla="*/ 265496 h 527784"/>
              <a:gd name="connsiteX2" fmla="*/ 52005 w 52004"/>
              <a:gd name="connsiteY2" fmla="*/ 0 h 527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04" h="527784">
                <a:moveTo>
                  <a:pt x="17138" y="527784"/>
                </a:moveTo>
                <a:cubicBezTo>
                  <a:pt x="-8931" y="455594"/>
                  <a:pt x="964" y="353460"/>
                  <a:pt x="6775" y="265496"/>
                </a:cubicBezTo>
                <a:cubicBezTo>
                  <a:pt x="12586" y="177532"/>
                  <a:pt x="41978" y="96252"/>
                  <a:pt x="52005" y="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 flipV="1">
            <a:off x="1047177" y="2450940"/>
            <a:ext cx="1196749" cy="483077"/>
          </a:xfrm>
          <a:custGeom>
            <a:avLst/>
            <a:gdLst>
              <a:gd name="connsiteX0" fmla="*/ 1191127 w 1191127"/>
              <a:gd name="connsiteY0" fmla="*/ 481264 h 483077"/>
              <a:gd name="connsiteX1" fmla="*/ 397042 w 1191127"/>
              <a:gd name="connsiteY1" fmla="*/ 457200 h 483077"/>
              <a:gd name="connsiteX2" fmla="*/ 96253 w 1191127"/>
              <a:gd name="connsiteY2" fmla="*/ 300790 h 483077"/>
              <a:gd name="connsiteX3" fmla="*/ 0 w 1191127"/>
              <a:gd name="connsiteY3" fmla="*/ 0 h 48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127" h="483077">
                <a:moveTo>
                  <a:pt x="1191127" y="481264"/>
                </a:moveTo>
                <a:cubicBezTo>
                  <a:pt x="885324" y="484271"/>
                  <a:pt x="579521" y="487279"/>
                  <a:pt x="397042" y="457200"/>
                </a:cubicBezTo>
                <a:cubicBezTo>
                  <a:pt x="214563" y="427121"/>
                  <a:pt x="162427" y="376990"/>
                  <a:pt x="96253" y="300790"/>
                </a:cubicBezTo>
                <a:cubicBezTo>
                  <a:pt x="30079" y="224590"/>
                  <a:pt x="15039" y="112295"/>
                  <a:pt x="0" y="0"/>
                </a:cubicBezTo>
              </a:path>
            </a:pathLst>
          </a:custGeom>
          <a:noFill/>
          <a:ln w="31750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1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101397" y="827626"/>
            <a:ext cx="3799268" cy="5915596"/>
          </a:xfrm>
          <a:prstGeom prst="roundRect">
            <a:avLst/>
          </a:prstGeom>
          <a:noFill/>
          <a:ln w="63500">
            <a:solidFill>
              <a:schemeClr val="tx1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68836" y="907035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For each reach / node</a:t>
            </a:r>
            <a:endParaRPr lang="en-GB" sz="2000" dirty="0"/>
          </a:p>
        </p:txBody>
      </p:sp>
      <p:sp>
        <p:nvSpPr>
          <p:cNvPr id="43" name="Rounded Rectangle 42"/>
          <p:cNvSpPr/>
          <p:nvPr/>
        </p:nvSpPr>
        <p:spPr>
          <a:xfrm>
            <a:off x="4053065" y="827625"/>
            <a:ext cx="2341877" cy="5915597"/>
          </a:xfrm>
          <a:prstGeom prst="roundRect">
            <a:avLst/>
          </a:prstGeom>
          <a:noFill/>
          <a:ln w="63500">
            <a:solidFill>
              <a:schemeClr val="tx1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4263884" y="937675"/>
            <a:ext cx="2076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For </a:t>
            </a:r>
            <a:r>
              <a:rPr lang="en-ZA" sz="2000" dirty="0" err="1" smtClean="0"/>
              <a:t>IUA</a:t>
            </a:r>
            <a:r>
              <a:rPr lang="en-ZA" sz="2000" dirty="0" smtClean="0"/>
              <a:t> / system</a:t>
            </a:r>
            <a:endParaRPr lang="en-GB" sz="2000" dirty="0"/>
          </a:p>
        </p:txBody>
      </p:sp>
      <p:sp>
        <p:nvSpPr>
          <p:cNvPr id="45" name="Rectangle 44"/>
          <p:cNvSpPr/>
          <p:nvPr/>
        </p:nvSpPr>
        <p:spPr>
          <a:xfrm>
            <a:off x="4263884" y="1438108"/>
            <a:ext cx="20446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 smtClean="0"/>
              <a:t>Relative importance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180114" y="2430838"/>
            <a:ext cx="2128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 smtClean="0"/>
              <a:t>Degree </a:t>
            </a:r>
            <a:r>
              <a:rPr lang="en-ZA" sz="1600" smtClean="0"/>
              <a:t>of  meeting </a:t>
            </a:r>
            <a:r>
              <a:rPr lang="en-ZA" sz="1600" dirty="0" smtClean="0"/>
              <a:t>REC </a:t>
            </a:r>
            <a:endParaRPr lang="en-GB" sz="1600" dirty="0"/>
          </a:p>
        </p:txBody>
      </p:sp>
      <p:sp>
        <p:nvSpPr>
          <p:cNvPr id="51" name="Rounded Rectangle 50"/>
          <p:cNvSpPr/>
          <p:nvPr/>
        </p:nvSpPr>
        <p:spPr>
          <a:xfrm>
            <a:off x="4836273" y="1707822"/>
            <a:ext cx="1228041" cy="70603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180114" y="3162389"/>
            <a:ext cx="2160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/>
              <a:t>Prevailing situation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053065" y="6005942"/>
            <a:ext cx="2341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/>
              <a:t>Relative </a:t>
            </a:r>
            <a:r>
              <a:rPr lang="en-ZA" sz="1600"/>
              <a:t>to </a:t>
            </a:r>
            <a:r>
              <a:rPr lang="en-ZA" sz="1600" smtClean="0"/>
              <a:t>base condition</a:t>
            </a:r>
            <a:endParaRPr lang="en-ZA" sz="1600" dirty="0"/>
          </a:p>
        </p:txBody>
      </p:sp>
      <p:sp>
        <p:nvSpPr>
          <p:cNvPr id="59" name="Rounded Rectangle 58"/>
          <p:cNvSpPr/>
          <p:nvPr/>
        </p:nvSpPr>
        <p:spPr>
          <a:xfrm>
            <a:off x="4814810" y="3451043"/>
            <a:ext cx="1228041" cy="706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176937" y="4979882"/>
            <a:ext cx="21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/>
              <a:t>Makeup of economy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4842157" y="5299906"/>
            <a:ext cx="1228041" cy="7060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Weighting process</a:t>
            </a:r>
          </a:p>
        </p:txBody>
      </p:sp>
      <p:cxnSp>
        <p:nvCxnSpPr>
          <p:cNvPr id="67" name="Elbow Connector 66"/>
          <p:cNvCxnSpPr>
            <a:endCxn id="51" idx="1"/>
          </p:cNvCxnSpPr>
          <p:nvPr/>
        </p:nvCxnSpPr>
        <p:spPr>
          <a:xfrm>
            <a:off x="2423886" y="1758187"/>
            <a:ext cx="2412387" cy="302653"/>
          </a:xfrm>
          <a:prstGeom prst="bentConnector3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9" idx="1"/>
          </p:cNvCxnSpPr>
          <p:nvPr/>
        </p:nvCxnSpPr>
        <p:spPr>
          <a:xfrm>
            <a:off x="3025126" y="3662907"/>
            <a:ext cx="1789684" cy="141154"/>
          </a:xfrm>
          <a:prstGeom prst="bentConnector3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65" idx="1"/>
          </p:cNvCxnSpPr>
          <p:nvPr/>
        </p:nvCxnSpPr>
        <p:spPr>
          <a:xfrm>
            <a:off x="2954897" y="5355887"/>
            <a:ext cx="1887260" cy="297037"/>
          </a:xfrm>
          <a:prstGeom prst="bentConnector3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Predefined Process 76"/>
          <p:cNvSpPr/>
          <p:nvPr/>
        </p:nvSpPr>
        <p:spPr>
          <a:xfrm>
            <a:off x="6951252" y="1758187"/>
            <a:ext cx="876873" cy="605305"/>
          </a:xfrm>
          <a:prstGeom prst="flowChartPredefinedProcess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dirty="0"/>
              <a:t>Score</a:t>
            </a:r>
            <a:endParaRPr lang="en-GB" sz="1600" dirty="0"/>
          </a:p>
        </p:txBody>
      </p:sp>
      <p:sp>
        <p:nvSpPr>
          <p:cNvPr id="80" name="Flowchart: Predefined Process 79"/>
          <p:cNvSpPr/>
          <p:nvPr/>
        </p:nvSpPr>
        <p:spPr>
          <a:xfrm>
            <a:off x="6958127" y="3501408"/>
            <a:ext cx="876873" cy="605305"/>
          </a:xfrm>
          <a:prstGeom prst="flowChartPredefined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1" name="Flowchart: Predefined Process 80"/>
          <p:cNvSpPr/>
          <p:nvPr/>
        </p:nvSpPr>
        <p:spPr>
          <a:xfrm>
            <a:off x="6954950" y="5350271"/>
            <a:ext cx="876873" cy="605305"/>
          </a:xfrm>
          <a:prstGeom prst="flowChartPredefined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/>
              <a:t>Score</a:t>
            </a:r>
            <a:endParaRPr lang="en-GB" sz="1400" dirty="0"/>
          </a:p>
        </p:txBody>
      </p:sp>
      <p:sp>
        <p:nvSpPr>
          <p:cNvPr id="82" name="Rounded Rectangle 81"/>
          <p:cNvSpPr/>
          <p:nvPr/>
        </p:nvSpPr>
        <p:spPr>
          <a:xfrm>
            <a:off x="6515751" y="827625"/>
            <a:ext cx="1467106" cy="5915597"/>
          </a:xfrm>
          <a:prstGeom prst="roundRect">
            <a:avLst/>
          </a:prstGeom>
          <a:noFill/>
          <a:ln w="63500">
            <a:solidFill>
              <a:schemeClr val="tx1"/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Arrow Connector 83"/>
          <p:cNvCxnSpPr>
            <a:stCxn id="51" idx="3"/>
            <a:endCxn id="77" idx="1"/>
          </p:cNvCxnSpPr>
          <p:nvPr/>
        </p:nvCxnSpPr>
        <p:spPr>
          <a:xfrm>
            <a:off x="6064314" y="2060840"/>
            <a:ext cx="886938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9" idx="3"/>
            <a:endCxn id="80" idx="1"/>
          </p:cNvCxnSpPr>
          <p:nvPr/>
        </p:nvCxnSpPr>
        <p:spPr>
          <a:xfrm>
            <a:off x="6042851" y="3804061"/>
            <a:ext cx="915276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5" idx="3"/>
            <a:endCxn id="81" idx="1"/>
          </p:cNvCxnSpPr>
          <p:nvPr/>
        </p:nvCxnSpPr>
        <p:spPr>
          <a:xfrm>
            <a:off x="6070198" y="5652924"/>
            <a:ext cx="8847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6637632" y="852637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000" dirty="0" smtClean="0"/>
              <a:t>For all </a:t>
            </a:r>
          </a:p>
          <a:p>
            <a:pPr algn="ctr"/>
            <a:r>
              <a:rPr lang="en-ZA" sz="2000" dirty="0" smtClean="0"/>
              <a:t>scenarios</a:t>
            </a:r>
            <a:endParaRPr lang="en-GB" sz="2000" dirty="0"/>
          </a:p>
        </p:txBody>
      </p:sp>
      <p:sp>
        <p:nvSpPr>
          <p:cNvPr id="133" name="Rectangle 132"/>
          <p:cNvSpPr/>
          <p:nvPr/>
        </p:nvSpPr>
        <p:spPr>
          <a:xfrm>
            <a:off x="4180114" y="4183501"/>
            <a:ext cx="2246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600" dirty="0"/>
              <a:t>Relative to present </a:t>
            </a:r>
          </a:p>
          <a:p>
            <a:pPr algn="ctr"/>
            <a:r>
              <a:rPr lang="en-ZA" sz="1600" dirty="0"/>
              <a:t>provisions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849386" y="3825793"/>
            <a:ext cx="517989" cy="2724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835000" y="2078157"/>
            <a:ext cx="517989" cy="2724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Rounded Rectangle 1034"/>
          <p:cNvSpPr/>
          <p:nvPr/>
        </p:nvSpPr>
        <p:spPr>
          <a:xfrm rot="16200000">
            <a:off x="5767128" y="3260981"/>
            <a:ext cx="5915596" cy="74387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Integrated </a:t>
            </a:r>
            <a:r>
              <a:rPr lang="en-ZA" sz="2400" b="1" dirty="0" smtClean="0"/>
              <a:t>Comparison </a:t>
            </a:r>
            <a:r>
              <a:rPr lang="en-ZA" sz="2400" b="1" smtClean="0"/>
              <a:t>(all </a:t>
            </a:r>
            <a:r>
              <a:rPr lang="en-ZA" sz="2400" b="1" dirty="0"/>
              <a:t>variables)</a:t>
            </a:r>
            <a:endParaRPr lang="en-GB" sz="2400" b="1" dirty="0"/>
          </a:p>
        </p:txBody>
      </p:sp>
      <p:cxnSp>
        <p:nvCxnSpPr>
          <p:cNvPr id="153" name="Straight Arrow Connector 152"/>
          <p:cNvCxnSpPr>
            <a:stCxn id="81" idx="3"/>
          </p:cNvCxnSpPr>
          <p:nvPr/>
        </p:nvCxnSpPr>
        <p:spPr>
          <a:xfrm>
            <a:off x="7831823" y="5652924"/>
            <a:ext cx="554923" cy="27247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457200" y="-14514"/>
            <a:ext cx="8229600" cy="783771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>
                <a:solidFill>
                  <a:schemeClr val="bg1"/>
                </a:solidFill>
                <a:latin typeface="Futura Md BT" panose="020B0602020204020303" pitchFamily="34" charset="0"/>
                <a:cs typeface="ＭＳ Ｐゴシック" charset="0"/>
              </a:defRPr>
            </a:lvl1pPr>
            <a:lvl2pPr algn="ctr" eaLnBrk="0" hangingPunct="0">
              <a:defRPr sz="4400">
                <a:latin typeface="Calibri" pitchFamily="34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pitchFamily="34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pitchFamily="34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pitchFamily="34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GB" b="1" dirty="0"/>
              <a:t>Multi-criteria assessment method</a:t>
            </a:r>
            <a:endParaRPr lang="en-GB" b="1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3092" y="1301429"/>
            <a:ext cx="3195247" cy="1975590"/>
            <a:chOff x="163092" y="240365"/>
            <a:chExt cx="3195247" cy="1975590"/>
          </a:xfrm>
        </p:grpSpPr>
        <p:sp>
          <p:nvSpPr>
            <p:cNvPr id="47" name="Flowchart: Document 46"/>
            <p:cNvSpPr/>
            <p:nvPr/>
          </p:nvSpPr>
          <p:spPr>
            <a:xfrm>
              <a:off x="962836" y="258786"/>
              <a:ext cx="2395503" cy="698398"/>
            </a:xfrm>
            <a:prstGeom prst="flowChartDocumen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48" name="Flowchart: Document 47"/>
            <p:cNvSpPr/>
            <p:nvPr/>
          </p:nvSpPr>
          <p:spPr>
            <a:xfrm>
              <a:off x="793979" y="513299"/>
              <a:ext cx="2395503" cy="698398"/>
            </a:xfrm>
            <a:prstGeom prst="flowChartDocumen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0" name="Flowchart: Document 49"/>
            <p:cNvSpPr/>
            <p:nvPr/>
          </p:nvSpPr>
          <p:spPr>
            <a:xfrm>
              <a:off x="629623" y="775767"/>
              <a:ext cx="2395503" cy="671955"/>
            </a:xfrm>
            <a:prstGeom prst="flowChartDocumen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9625" y="1369040"/>
              <a:ext cx="2695761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600" b="1" dirty="0" smtClean="0">
                  <a:solidFill>
                    <a:schemeClr val="bg1"/>
                  </a:solidFill>
                  <a:latin typeface="Futura Md BT" panose="020B0602020204020303" pitchFamily="34" charset="0"/>
                </a:rPr>
                <a:t>Consequences</a:t>
              </a:r>
              <a:endParaRPr lang="en-ZA" sz="1600" b="1" dirty="0">
                <a:solidFill>
                  <a:schemeClr val="bg1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9623" y="718424"/>
              <a:ext cx="237661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Futura Md BT" panose="020B0602020204020303" pitchFamily="34" charset="0"/>
                </a:rPr>
                <a:t>Fish</a:t>
              </a:r>
              <a:endParaRPr lang="en-ZA" sz="1400" dirty="0">
                <a:latin typeface="Futura Md BT" panose="020B06020202040203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5936" y="513298"/>
              <a:ext cx="2542134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>
              <a:defPPr>
                <a:defRPr lang="en-US"/>
              </a:defPPr>
              <a:lvl1pPr algn="ctr">
                <a:defRPr sz="1400">
                  <a:latin typeface="Futura Md BT" panose="020B0602020204020303" pitchFamily="34" charset="0"/>
                </a:defRPr>
              </a:lvl1pPr>
            </a:lstStyle>
            <a:p>
              <a:r>
                <a:rPr lang="en-ZA" dirty="0"/>
                <a:t>Physico-chemical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81722" y="240365"/>
              <a:ext cx="237661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Futura Md BT" panose="020B0602020204020303" pitchFamily="34" charset="0"/>
                </a:rPr>
                <a:t>Geomorphology</a:t>
              </a:r>
              <a:endParaRPr lang="en-ZA" sz="1400" dirty="0">
                <a:latin typeface="Futura Md BT" panose="020B0602020204020303" pitchFamily="34" charset="0"/>
              </a:endParaRPr>
            </a:p>
          </p:txBody>
        </p:sp>
        <p:sp>
          <p:nvSpPr>
            <p:cNvPr id="57" name="Flowchart: Document 56"/>
            <p:cNvSpPr/>
            <p:nvPr/>
          </p:nvSpPr>
          <p:spPr>
            <a:xfrm>
              <a:off x="467544" y="980728"/>
              <a:ext cx="2395503" cy="698398"/>
            </a:xfrm>
            <a:prstGeom prst="flowChartDocumen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9554" y="952833"/>
              <a:ext cx="237661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Futura Md BT" panose="020B0602020204020303" pitchFamily="34" charset="0"/>
                </a:rPr>
                <a:t>Macroinvertebrates</a:t>
              </a:r>
              <a:endParaRPr lang="en-ZA" sz="1400" dirty="0">
                <a:latin typeface="Futura Md BT" panose="020B0602020204020303" pitchFamily="34" charset="0"/>
              </a:endParaRPr>
            </a:p>
          </p:txBody>
        </p:sp>
        <p:sp>
          <p:nvSpPr>
            <p:cNvPr id="61" name="Flowchart: Document 60"/>
            <p:cNvSpPr/>
            <p:nvPr/>
          </p:nvSpPr>
          <p:spPr>
            <a:xfrm>
              <a:off x="335540" y="1228902"/>
              <a:ext cx="2395503" cy="698398"/>
            </a:xfrm>
            <a:prstGeom prst="flowChartDocument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49345" y="1229409"/>
              <a:ext cx="2376617" cy="28814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400" dirty="0" smtClean="0">
                  <a:latin typeface="Futura Md BT" panose="020B0602020204020303" pitchFamily="34" charset="0"/>
                </a:rPr>
                <a:t>Riparian vegetation</a:t>
              </a:r>
              <a:endParaRPr lang="en-ZA" sz="1400" dirty="0">
                <a:latin typeface="Futura Md BT" panose="020B0602020204020303" pitchFamily="34" charset="0"/>
              </a:endParaRPr>
            </a:p>
          </p:txBody>
        </p:sp>
        <p:sp>
          <p:nvSpPr>
            <p:cNvPr id="64" name="Flowchart: Document 63"/>
            <p:cNvSpPr/>
            <p:nvPr/>
          </p:nvSpPr>
          <p:spPr>
            <a:xfrm>
              <a:off x="163092" y="1517557"/>
              <a:ext cx="2395503" cy="698398"/>
            </a:xfrm>
            <a:prstGeom prst="flowChartDocumen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2613" y="1675890"/>
              <a:ext cx="2376617" cy="318924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ZA" sz="1600" b="1" smtClean="0">
                  <a:solidFill>
                    <a:schemeClr val="bg1"/>
                  </a:solidFill>
                  <a:latin typeface="Futura Md BT" panose="020B0602020204020303" pitchFamily="34" charset="0"/>
                </a:rPr>
                <a:t>ECOLOGICAL STATE</a:t>
              </a:r>
              <a:endParaRPr lang="en-ZA" sz="1600" b="1" dirty="0">
                <a:solidFill>
                  <a:schemeClr val="bg1"/>
                </a:solidFill>
                <a:latin typeface="Futura Md BT" panose="020B0602020204020303" pitchFamily="34" charset="0"/>
              </a:endParaRPr>
            </a:p>
          </p:txBody>
        </p:sp>
      </p:grpSp>
      <p:sp>
        <p:nvSpPr>
          <p:cNvPr id="68" name="Flowchart: Document 67"/>
          <p:cNvSpPr/>
          <p:nvPr/>
        </p:nvSpPr>
        <p:spPr>
          <a:xfrm>
            <a:off x="620178" y="3504007"/>
            <a:ext cx="2395503" cy="671955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629622" y="3525346"/>
            <a:ext cx="237661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latin typeface="Futura Md BT" panose="020B0602020204020303" pitchFamily="34" charset="0"/>
              </a:rPr>
              <a:t>Culture</a:t>
            </a:r>
            <a:endParaRPr lang="en-ZA" sz="1400" dirty="0">
              <a:latin typeface="Futura Md BT" panose="020B0602020204020303" pitchFamily="34" charset="0"/>
            </a:endParaRPr>
          </a:p>
        </p:txBody>
      </p:sp>
      <p:sp>
        <p:nvSpPr>
          <p:cNvPr id="73" name="Flowchart: Document 72"/>
          <p:cNvSpPr/>
          <p:nvPr/>
        </p:nvSpPr>
        <p:spPr>
          <a:xfrm>
            <a:off x="499821" y="3780185"/>
            <a:ext cx="2395503" cy="698398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509263" y="3784651"/>
            <a:ext cx="237661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latin typeface="Futura Md BT" panose="020B0602020204020303" pitchFamily="34" charset="0"/>
              </a:rPr>
              <a:t>Regulating</a:t>
            </a:r>
            <a:endParaRPr lang="en-ZA" sz="1400" dirty="0">
              <a:latin typeface="Futura Md BT" panose="020B06020202040203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67099" y="4099580"/>
            <a:ext cx="2695761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600" dirty="0" smtClean="0">
                <a:latin typeface="Futura Md BT" panose="020B0602020204020303" pitchFamily="34" charset="0"/>
              </a:rPr>
              <a:t>Riparian vegetation</a:t>
            </a:r>
            <a:endParaRPr lang="en-ZA" sz="1600" dirty="0">
              <a:latin typeface="Futura Md BT" panose="020B0602020204020303" pitchFamily="34" charset="0"/>
            </a:endParaRPr>
          </a:p>
        </p:txBody>
      </p:sp>
      <p:sp>
        <p:nvSpPr>
          <p:cNvPr id="76" name="Flowchart: Document 75"/>
          <p:cNvSpPr/>
          <p:nvPr/>
        </p:nvSpPr>
        <p:spPr>
          <a:xfrm>
            <a:off x="365247" y="4057376"/>
            <a:ext cx="2395503" cy="698398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78" name="TextBox 77"/>
          <p:cNvSpPr txBox="1"/>
          <p:nvPr/>
        </p:nvSpPr>
        <p:spPr>
          <a:xfrm>
            <a:off x="374691" y="4040437"/>
            <a:ext cx="237661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latin typeface="Futura Md BT" panose="020B0602020204020303" pitchFamily="34" charset="0"/>
              </a:rPr>
              <a:t>Food, Fuel</a:t>
            </a:r>
            <a:endParaRPr lang="en-ZA" sz="1400" dirty="0">
              <a:latin typeface="Futura Md BT" panose="020B0602020204020303" pitchFamily="34" charset="0"/>
            </a:endParaRPr>
          </a:p>
        </p:txBody>
      </p:sp>
      <p:sp>
        <p:nvSpPr>
          <p:cNvPr id="79" name="Flowchart: Document 78"/>
          <p:cNvSpPr/>
          <p:nvPr/>
        </p:nvSpPr>
        <p:spPr>
          <a:xfrm>
            <a:off x="163091" y="4324479"/>
            <a:ext cx="2395503" cy="698398"/>
          </a:xfrm>
          <a:prstGeom prst="flowChartDocumen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83" name="TextBox 82"/>
          <p:cNvSpPr txBox="1"/>
          <p:nvPr/>
        </p:nvSpPr>
        <p:spPr>
          <a:xfrm>
            <a:off x="163091" y="4482812"/>
            <a:ext cx="2376617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6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ECOSYSTEM SERVICES</a:t>
            </a:r>
            <a:endParaRPr lang="en-ZA" sz="1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9197" y="5607591"/>
            <a:ext cx="2695761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600" b="1" dirty="0" smtClean="0">
                <a:solidFill>
                  <a:schemeClr val="bg1"/>
                </a:solidFill>
                <a:latin typeface="Futura Md BT" panose="020B0602020204020303" pitchFamily="34" charset="0"/>
              </a:rPr>
              <a:t>Consequences</a:t>
            </a:r>
            <a:endParaRPr lang="en-ZA" sz="1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87" name="Flowchart: Document 86"/>
          <p:cNvSpPr/>
          <p:nvPr/>
        </p:nvSpPr>
        <p:spPr>
          <a:xfrm>
            <a:off x="559394" y="5211814"/>
            <a:ext cx="2395503" cy="698398"/>
          </a:xfrm>
          <a:prstGeom prst="flowChartDocumen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89" name="TextBox 88"/>
          <p:cNvSpPr txBox="1"/>
          <p:nvPr/>
        </p:nvSpPr>
        <p:spPr>
          <a:xfrm>
            <a:off x="568836" y="5211814"/>
            <a:ext cx="237661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latin typeface="Futura Md BT" panose="020B0602020204020303" pitchFamily="34" charset="0"/>
              </a:rPr>
              <a:t>Jobs</a:t>
            </a:r>
            <a:endParaRPr lang="en-ZA" sz="1400" dirty="0">
              <a:latin typeface="Futura Md BT" panose="020B0602020204020303" pitchFamily="34" charset="0"/>
            </a:endParaRPr>
          </a:p>
        </p:txBody>
      </p:sp>
      <p:sp>
        <p:nvSpPr>
          <p:cNvPr id="90" name="Flowchart: Document 89"/>
          <p:cNvSpPr/>
          <p:nvPr/>
        </p:nvSpPr>
        <p:spPr>
          <a:xfrm>
            <a:off x="415378" y="5507510"/>
            <a:ext cx="2395503" cy="698398"/>
          </a:xfrm>
          <a:prstGeom prst="flowChartDocumen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91" name="TextBox 90"/>
          <p:cNvSpPr txBox="1"/>
          <p:nvPr/>
        </p:nvSpPr>
        <p:spPr>
          <a:xfrm>
            <a:off x="429183" y="5506776"/>
            <a:ext cx="2376617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400" smtClean="0">
                <a:latin typeface="Futura Md BT" panose="020B0602020204020303" pitchFamily="34" charset="0"/>
              </a:rPr>
              <a:t>GDP</a:t>
            </a:r>
            <a:endParaRPr lang="en-ZA" sz="1400" dirty="0">
              <a:latin typeface="Futura Md BT" panose="020B0602020204020303" pitchFamily="34" charset="0"/>
            </a:endParaRPr>
          </a:p>
        </p:txBody>
      </p:sp>
      <p:sp>
        <p:nvSpPr>
          <p:cNvPr id="92" name="Flowchart: Document 91"/>
          <p:cNvSpPr/>
          <p:nvPr/>
        </p:nvSpPr>
        <p:spPr>
          <a:xfrm>
            <a:off x="222664" y="5756108"/>
            <a:ext cx="2395503" cy="698398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600" dirty="0"/>
          </a:p>
        </p:txBody>
      </p:sp>
      <p:sp>
        <p:nvSpPr>
          <p:cNvPr id="93" name="TextBox 92"/>
          <p:cNvSpPr txBox="1"/>
          <p:nvPr/>
        </p:nvSpPr>
        <p:spPr>
          <a:xfrm>
            <a:off x="222664" y="5914441"/>
            <a:ext cx="2376617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ZA" sz="16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ECONOMY</a:t>
            </a:r>
            <a:endParaRPr lang="en-ZA" sz="16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000" b="1" dirty="0" smtClean="0"/>
              <a:t>Scenario Comparison Visualisation</a:t>
            </a:r>
            <a:endParaRPr lang="en-GB" sz="4000" b="1" dirty="0"/>
          </a:p>
        </p:txBody>
      </p:sp>
      <p:pic>
        <p:nvPicPr>
          <p:cNvPr id="409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820057"/>
            <a:ext cx="9807576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9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82122" y="-22550"/>
            <a:ext cx="8524419" cy="661719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4000" b="1">
                <a:solidFill>
                  <a:schemeClr val="bg1"/>
                </a:solidFill>
                <a:latin typeface="+mj-lt"/>
                <a:cs typeface="ＭＳ Ｐゴシック" charset="0"/>
              </a:defRPr>
            </a:lvl1pPr>
            <a:lvl2pPr algn="ctr" eaLnBrk="0" hangingPunct="0">
              <a:defRPr sz="4400">
                <a:latin typeface="Calibri" pitchFamily="34" charset="0"/>
                <a:cs typeface="ＭＳ Ｐゴシック" charset="0"/>
              </a:defRPr>
            </a:lvl2pPr>
            <a:lvl3pPr algn="ctr" eaLnBrk="0" hangingPunct="0">
              <a:defRPr sz="4400">
                <a:latin typeface="Calibri" pitchFamily="34" charset="0"/>
                <a:cs typeface="ＭＳ Ｐゴシック" charset="0"/>
              </a:defRPr>
            </a:lvl3pPr>
            <a:lvl4pPr algn="ctr" eaLnBrk="0" hangingPunct="0">
              <a:defRPr sz="4400">
                <a:latin typeface="Calibri" pitchFamily="34" charset="0"/>
                <a:cs typeface="ＭＳ Ｐゴシック" charset="0"/>
              </a:defRPr>
            </a:lvl4pPr>
            <a:lvl5pPr algn="ctr" eaLnBrk="0" hangingPunct="0">
              <a:defRPr sz="4400">
                <a:latin typeface="Calibri" pitchFamily="34" charset="0"/>
                <a:cs typeface="ＭＳ Ｐゴシック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n-ZA" dirty="0"/>
              <a:t>Deriving the Management Class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853191"/>
              </p:ext>
            </p:extLst>
          </p:nvPr>
        </p:nvGraphicFramePr>
        <p:xfrm>
          <a:off x="282123" y="1489470"/>
          <a:ext cx="8524419" cy="307238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66420"/>
                <a:gridCol w="1332551"/>
                <a:gridCol w="1111172"/>
                <a:gridCol w="1095966"/>
                <a:gridCol w="1095966"/>
                <a:gridCol w="1111172"/>
                <a:gridCol w="1111172"/>
              </a:tblGrid>
              <a:tr h="390525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effectLst/>
                          <a:latin typeface="Futura Md BT" panose="020B0602020204020303" pitchFamily="34" charset="0"/>
                        </a:rPr>
                        <a:t>IUA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Scenarios and Management Class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000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PES</a:t>
                      </a:r>
                      <a:endParaRPr lang="en-ZA" sz="2400" b="1" kern="1200">
                        <a:solidFill>
                          <a:schemeClr val="lt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REC</a:t>
                      </a:r>
                      <a:endParaRPr lang="en-ZA" sz="2400" b="1" kern="1200">
                        <a:solidFill>
                          <a:schemeClr val="lt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smtClean="0">
                          <a:solidFill>
                            <a:schemeClr val="lt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ZA" sz="2400" b="1" kern="1200">
                        <a:solidFill>
                          <a:schemeClr val="lt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smtClean="0">
                          <a:solidFill>
                            <a:schemeClr val="lt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ZA" sz="2400" b="1" kern="1200">
                        <a:solidFill>
                          <a:schemeClr val="lt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smtClean="0">
                          <a:solidFill>
                            <a:schemeClr val="lt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ZA" sz="2400" b="1" kern="1200">
                        <a:solidFill>
                          <a:schemeClr val="lt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smtClean="0">
                          <a:solidFill>
                            <a:schemeClr val="lt1"/>
                          </a:solidFill>
                          <a:effectLst/>
                          <a:latin typeface="Futura Md BT" panose="020B0602020204020303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ZA" sz="2400" b="1" kern="1200">
                        <a:solidFill>
                          <a:schemeClr val="lt1"/>
                        </a:solidFill>
                        <a:effectLst/>
                        <a:latin typeface="Futura Md BT" panose="020B06020202040203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1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2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3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4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III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5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Futura Md BT" panose="020B0602020204020303" pitchFamily="34" charset="0"/>
                        </a:rPr>
                        <a:t>I</a:t>
                      </a:r>
                      <a:endParaRPr lang="en-ZA" sz="2400">
                        <a:solidFill>
                          <a:srgbClr val="000000"/>
                        </a:solidFill>
                        <a:effectLst/>
                        <a:latin typeface="Futura Md BT" panose="020B0602020204020303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9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783771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4000" b="1" smtClean="0">
                <a:solidFill>
                  <a:schemeClr val="bg1"/>
                </a:solidFill>
                <a:latin typeface="Futura Md BT" panose="020B0602020204020303" pitchFamily="34" charset="0"/>
              </a:rPr>
              <a:t>Scenario Comparison Visualisation</a:t>
            </a:r>
            <a:endParaRPr lang="en-GB" sz="40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25071"/>
            <a:ext cx="8661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mtClean="0">
                <a:latin typeface="Futura Md BT" panose="020B0602020204020303" pitchFamily="34" charset="0"/>
              </a:rPr>
              <a:t>Focus of the rest of the balance </a:t>
            </a:r>
            <a:r>
              <a:rPr lang="en-ZA" smtClean="0">
                <a:latin typeface="Futura Md BT" panose="020B0602020204020303" pitchFamily="34" charset="0"/>
              </a:rPr>
              <a:t>methodology presentation </a:t>
            </a:r>
            <a:r>
              <a:rPr lang="en-ZA" smtClean="0">
                <a:latin typeface="Futura Md BT" panose="020B0602020204020303" pitchFamily="34" charset="0"/>
              </a:rPr>
              <a:t>is to show how each of the variables come up with the individual ranking order and </a:t>
            </a:r>
            <a:r>
              <a:rPr lang="en-ZA" smtClean="0">
                <a:latin typeface="Futura Md BT" panose="020B0602020204020303" pitchFamily="34" charset="0"/>
              </a:rPr>
              <a:t>scoring PRIOR to integration</a:t>
            </a:r>
            <a:endParaRPr lang="en-ZA" smtClean="0">
              <a:latin typeface="Futura Md BT" panose="020B06020202040203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>
              <a:latin typeface="Futura Md BT" panose="020B06020202040203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mtClean="0">
                <a:latin typeface="Futura Md BT" panose="020B0602020204020303" pitchFamily="34" charset="0"/>
              </a:rPr>
              <a:t>Note, the catchment used is COMPLETELY </a:t>
            </a:r>
            <a:r>
              <a:rPr lang="en-ZA" smtClean="0">
                <a:latin typeface="Futura Md BT" panose="020B0602020204020303" pitchFamily="34" charset="0"/>
              </a:rPr>
              <a:t>HYPOTHETICAL and representative of a typical catchment.  </a:t>
            </a:r>
            <a:r>
              <a:rPr lang="en-ZA" smtClean="0">
                <a:latin typeface="Futura Md BT" panose="020B0602020204020303" pitchFamily="34" charset="0"/>
              </a:rPr>
              <a:t>The results also – this is just a demonstration and is intended to prepare you for providing input when the scenario evaluation is complete.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ZA">
              <a:latin typeface="Futura Md BT" panose="020B06020202040203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mtClean="0">
                <a:latin typeface="Futura Md BT" panose="020B0602020204020303" pitchFamily="34" charset="0"/>
              </a:rPr>
              <a:t>Only aspect of this process undertaken during THIS PSC meeting is the input on the scenarios to be evaluated</a:t>
            </a:r>
            <a:r>
              <a:rPr lang="en-ZA" smtClean="0">
                <a:latin typeface="Futura Md BT" panose="020B0602020204020303" pitchFamily="34" charset="0"/>
              </a:rPr>
              <a:t>.</a:t>
            </a:r>
            <a:endParaRPr lang="en-ZA" smtClean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58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32077-F3FA-4D9A-B13B-0D03C25F0098}" type="slidenum">
              <a:rPr lang="en-US" altLang="en-US" sz="1800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en-US" alt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3600" b="1" smtClean="0">
                <a:solidFill>
                  <a:prstClr val="white"/>
                </a:solidFill>
                <a:latin typeface="Futura Md BT" pitchFamily="34" charset="0"/>
              </a:rPr>
              <a:t>NWRCS </a:t>
            </a:r>
            <a:r>
              <a:rPr lang="en-ZA" altLang="en-US" sz="3600" b="1" dirty="0" smtClean="0">
                <a:solidFill>
                  <a:prstClr val="white"/>
                </a:solidFill>
                <a:latin typeface="Futura Md BT" pitchFamily="34" charset="0"/>
              </a:rPr>
              <a:t>integrated steps</a:t>
            </a:r>
            <a:endParaRPr lang="en-ZA" altLang="en-US" sz="3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5191089"/>
              </p:ext>
            </p:extLst>
          </p:nvPr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50" y="587533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ZA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   </a:t>
            </a:r>
            <a:r>
              <a:rPr lang="en-ZA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Evaluating scenarios and determining MC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432636" y="596582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476250" y="3134322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495187" y="3863664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ight Arrow 35"/>
          <p:cNvSpPr/>
          <p:nvPr/>
        </p:nvSpPr>
        <p:spPr>
          <a:xfrm rot="19012024">
            <a:off x="3526087" y="5449090"/>
            <a:ext cx="1475908" cy="322408"/>
          </a:xfrm>
          <a:prstGeom prst="rightArrow">
            <a:avLst>
              <a:gd name="adj1" fmla="val 53016"/>
              <a:gd name="adj2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3600" b="1" smtClean="0">
                <a:solidFill>
                  <a:prstClr val="white"/>
                </a:solidFill>
                <a:latin typeface="Futura Md BT" pitchFamily="34" charset="0"/>
              </a:rPr>
              <a:t>NWRCS </a:t>
            </a:r>
            <a:r>
              <a:rPr lang="en-ZA" altLang="en-US" sz="3600" b="1" dirty="0" smtClean="0">
                <a:solidFill>
                  <a:prstClr val="white"/>
                </a:solidFill>
                <a:latin typeface="Futura Md BT" pitchFamily="34" charset="0"/>
              </a:rPr>
              <a:t>integrated steps</a:t>
            </a:r>
            <a:endParaRPr lang="en-ZA" altLang="en-US" sz="3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762482" y="1212697"/>
            <a:ext cx="1139718" cy="319693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ight Arrow 13"/>
          <p:cNvSpPr/>
          <p:nvPr/>
        </p:nvSpPr>
        <p:spPr>
          <a:xfrm rot="1091697">
            <a:off x="3683503" y="2421270"/>
            <a:ext cx="1249770" cy="359178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ight Arrow 14"/>
          <p:cNvSpPr/>
          <p:nvPr/>
        </p:nvSpPr>
        <p:spPr>
          <a:xfrm>
            <a:off x="3771900" y="4702646"/>
            <a:ext cx="1065104" cy="370115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ight Arrow 15"/>
          <p:cNvSpPr/>
          <p:nvPr/>
        </p:nvSpPr>
        <p:spPr>
          <a:xfrm rot="20210173">
            <a:off x="3624414" y="3640386"/>
            <a:ext cx="1265379" cy="322408"/>
          </a:xfrm>
          <a:prstGeom prst="rightArrow">
            <a:avLst>
              <a:gd name="adj1" fmla="val 53016"/>
              <a:gd name="adj2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ounded Rectangle 17"/>
          <p:cNvSpPr/>
          <p:nvPr/>
        </p:nvSpPr>
        <p:spPr>
          <a:xfrm>
            <a:off x="155847" y="1144940"/>
            <a:ext cx="3616053" cy="67926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1.  Status quo, IUA delineation</a:t>
            </a:r>
            <a:endParaRPr lang="en-ZA" sz="2400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5847" y="2294373"/>
            <a:ext cx="3616053" cy="67926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3.  Quantify EWRs &amp; links to EGSA</a:t>
            </a:r>
            <a:endParaRPr lang="en-ZA" sz="2400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5847" y="4532828"/>
            <a:ext cx="3616053" cy="67926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4.  </a:t>
            </a:r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Recommend Scenario &amp; MC</a:t>
            </a:r>
            <a:endParaRPr lang="en-ZA" sz="2400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6429" y="5682262"/>
            <a:ext cx="3616053" cy="67926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>
                <a:solidFill>
                  <a:schemeClr val="tx1"/>
                </a:solidFill>
                <a:latin typeface="Futura Md BT" pitchFamily="34" charset="0"/>
              </a:rPr>
              <a:t>6</a:t>
            </a:r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.  RQO</a:t>
            </a:r>
            <a:endParaRPr lang="en-ZA" sz="2400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902200" y="1181714"/>
            <a:ext cx="3810000" cy="33963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smtClean="0">
                <a:solidFill>
                  <a:schemeClr val="tx1"/>
                </a:solidFill>
                <a:latin typeface="Futura Md BT" pitchFamily="34" charset="0"/>
              </a:rPr>
              <a:t>PSC </a:t>
            </a:r>
            <a:r>
              <a:rPr lang="en-ZA" b="1">
                <a:solidFill>
                  <a:schemeClr val="tx1"/>
                </a:solidFill>
                <a:latin typeface="Futura Md BT" pitchFamily="34" charset="0"/>
              </a:rPr>
              <a:t>1</a:t>
            </a:r>
            <a:endParaRPr lang="en-ZA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837004" y="2795457"/>
            <a:ext cx="3970449" cy="886943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smtClean="0">
                <a:solidFill>
                  <a:schemeClr val="tx1"/>
                </a:solidFill>
                <a:latin typeface="Futura Md BT" pitchFamily="34" charset="0"/>
              </a:rPr>
              <a:t>THIS </a:t>
            </a:r>
            <a:r>
              <a:rPr lang="en-ZA" sz="2800" b="1" smtClean="0">
                <a:solidFill>
                  <a:schemeClr val="tx1"/>
                </a:solidFill>
                <a:latin typeface="Futura Md BT" pitchFamily="34" charset="0"/>
              </a:rPr>
              <a:t>PSC 2 MEETING</a:t>
            </a:r>
            <a:endParaRPr lang="en-ZA" sz="2800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847" y="3443806"/>
            <a:ext cx="3616053" cy="679269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4.  </a:t>
            </a:r>
            <a:r>
              <a:rPr lang="en-ZA" sz="2400" b="1" smtClean="0">
                <a:solidFill>
                  <a:schemeClr val="tx1"/>
                </a:solidFill>
                <a:latin typeface="Futura Md BT" pitchFamily="34" charset="0"/>
              </a:rPr>
              <a:t>ID Scenarios</a:t>
            </a:r>
            <a:endParaRPr lang="en-ZA" sz="2400" b="1">
              <a:solidFill>
                <a:schemeClr val="tx1"/>
              </a:solidFill>
              <a:latin typeface="Futura Md BT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21975" y="4702646"/>
            <a:ext cx="3810000" cy="339634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smtClean="0">
                <a:solidFill>
                  <a:schemeClr val="tx1"/>
                </a:solidFill>
                <a:latin typeface="Futura Md BT" pitchFamily="34" charset="0"/>
              </a:rPr>
              <a:t>PSC </a:t>
            </a:r>
            <a:r>
              <a:rPr lang="en-ZA" b="1">
                <a:solidFill>
                  <a:schemeClr val="tx1"/>
                </a:solidFill>
                <a:latin typeface="Futura Md BT" pitchFamily="34" charset="0"/>
              </a:rPr>
              <a:t>3</a:t>
            </a:r>
            <a:endParaRPr lang="en-ZA" b="1">
              <a:solidFill>
                <a:schemeClr val="tx1"/>
              </a:solidFill>
              <a:latin typeface="Futura Md BT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51150" y="1854414"/>
            <a:ext cx="277270" cy="3858052"/>
            <a:chOff x="2105764" y="1824209"/>
            <a:chExt cx="277270" cy="3858052"/>
          </a:xfrm>
        </p:grpSpPr>
        <p:sp>
          <p:nvSpPr>
            <p:cNvPr id="22" name="Down Arrow 21"/>
            <p:cNvSpPr/>
            <p:nvPr/>
          </p:nvSpPr>
          <p:spPr>
            <a:xfrm>
              <a:off x="2105764" y="1824209"/>
              <a:ext cx="277270" cy="4701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2105764" y="2973642"/>
              <a:ext cx="277270" cy="4701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2105764" y="5212097"/>
              <a:ext cx="277270" cy="470164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2128420" y="4123075"/>
              <a:ext cx="231958" cy="409753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35797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3600" b="1" smtClean="0">
                <a:solidFill>
                  <a:prstClr val="white"/>
                </a:solidFill>
                <a:latin typeface="Futura Md BT" pitchFamily="34" charset="0"/>
              </a:rPr>
              <a:t>Step 4 and 5:  IWRM &amp; MCs</a:t>
            </a:r>
            <a:endParaRPr lang="en-ZA" altLang="en-US" sz="3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878774"/>
            <a:ext cx="8229600" cy="56236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NWRCS facilitates finding a </a:t>
            </a:r>
            <a:r>
              <a:rPr lang="en-ZA" sz="2800" b="1" smtClean="0">
                <a:solidFill>
                  <a:srgbClr val="FF0000"/>
                </a:solidFill>
                <a:latin typeface="Futura Md BT" panose="020B0602020204020303" pitchFamily="34" charset="0"/>
              </a:rPr>
              <a:t>balance</a:t>
            </a:r>
            <a:r>
              <a:rPr lang="en-ZA" sz="2800" smtClean="0">
                <a:latin typeface="Futura Md BT" panose="020B0602020204020303" pitchFamily="34" charset="0"/>
              </a:rPr>
              <a:t> between protection and use of the water resource.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2800" smtClean="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This process takes place during Step 4 and 5.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2800" smtClean="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This study is now at the start of this process.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2800" smtClean="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What needs to be </a:t>
            </a:r>
            <a:r>
              <a:rPr lang="en-ZA" sz="2800" b="1" smtClean="0">
                <a:solidFill>
                  <a:srgbClr val="FF0000"/>
                </a:solidFill>
                <a:latin typeface="Futura Md BT" panose="020B0602020204020303" pitchFamily="34" charset="0"/>
              </a:rPr>
              <a:t>balanced</a:t>
            </a:r>
            <a:r>
              <a:rPr lang="en-ZA" sz="2800" smtClean="0">
                <a:latin typeface="Futura Md BT" panose="020B0602020204020303" pitchFamily="34" charset="0"/>
              </a:rPr>
              <a:t>?</a:t>
            </a:r>
            <a:endParaRPr lang="en-ZA" sz="280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Degree of the ecological health / status and socio-economics (Ecosystem services &amp; 	Economic implications)</a:t>
            </a:r>
            <a:endParaRPr lang="en-ZA" sz="2800" dirty="0" smtClean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6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3600" b="1" smtClean="0">
                <a:solidFill>
                  <a:prstClr val="white"/>
                </a:solidFill>
                <a:latin typeface="Futura Md BT" pitchFamily="34" charset="0"/>
              </a:rPr>
              <a:t>Step 4 and 5:  IWRM &amp; MCs</a:t>
            </a:r>
            <a:endParaRPr lang="en-ZA" altLang="en-US" sz="3600" b="1" dirty="0">
              <a:solidFill>
                <a:prstClr val="white"/>
              </a:solidFill>
              <a:latin typeface="Futura Md BT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4300" y="741363"/>
            <a:ext cx="9029700" cy="56236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The process of finding a balance is facilitated by assessing different future levels of water resource use.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2800">
              <a:latin typeface="Futura Md BT" panose="020B0602020204020303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Different levels of water resource use are assessed by means of evaluating a range of possible future scenarios and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determining the consequences of these scenarios on users and the environment.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ZA" sz="2800">
              <a:latin typeface="Futura Md BT" panose="020B0602020204020303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Aim is to design an optimised scenario that would result in an acceptable balance.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ZA" sz="2800">
              <a:latin typeface="Futura Md BT" panose="020B0602020204020303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800" smtClean="0">
                <a:latin typeface="Futura Md BT" panose="020B0602020204020303" pitchFamily="34" charset="0"/>
              </a:rPr>
              <a:t>Scenario links to MC and Catchment Configuration</a:t>
            </a:r>
            <a:endParaRPr lang="en-ZA" sz="2800" dirty="0" smtClean="0">
              <a:latin typeface="Futura Md BT" panose="020B0602020204020303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2250" y="4210050"/>
            <a:ext cx="596900" cy="298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>
            <a:off x="4044950" y="5429250"/>
            <a:ext cx="596900" cy="298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381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1874-AC82-47A0-B128-52C9101ED94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188" y="-3175"/>
            <a:ext cx="8229600" cy="784225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/>
                </a:solidFill>
                <a:latin typeface="Futura Md BT" panose="020B0602020204020303" pitchFamily="34" charset="0"/>
              </a:rPr>
              <a:t>Catchment Analysis </a:t>
            </a:r>
            <a:endParaRPr lang="en-ZA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15" name="Pie 14"/>
          <p:cNvSpPr/>
          <p:nvPr/>
        </p:nvSpPr>
        <p:spPr bwMode="auto">
          <a:xfrm>
            <a:off x="3059830" y="1946790"/>
            <a:ext cx="3523484" cy="3480184"/>
          </a:xfrm>
          <a:prstGeom prst="pie">
            <a:avLst>
              <a:gd name="adj1" fmla="val 6315185"/>
              <a:gd name="adj2" fmla="val 15231930"/>
            </a:avLst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16" name="Pie 15"/>
          <p:cNvSpPr/>
          <p:nvPr/>
        </p:nvSpPr>
        <p:spPr bwMode="auto">
          <a:xfrm>
            <a:off x="2987822" y="1946790"/>
            <a:ext cx="3523484" cy="3480184"/>
          </a:xfrm>
          <a:prstGeom prst="pie">
            <a:avLst>
              <a:gd name="adj1" fmla="val 15155462"/>
              <a:gd name="adj2" fmla="val 6379470"/>
            </a:avLst>
          </a:prstGeom>
          <a:solidFill>
            <a:srgbClr val="FFCC00"/>
          </a:solidFill>
          <a:ln>
            <a:noFill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rgbClr val="CC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n-cs"/>
            </a:endParaRPr>
          </a:p>
        </p:txBody>
      </p:sp>
      <p:sp>
        <p:nvSpPr>
          <p:cNvPr id="47114" name="TextBox 8"/>
          <p:cNvSpPr txBox="1">
            <a:spLocks noChangeArrowheads="1"/>
          </p:cNvSpPr>
          <p:nvPr/>
        </p:nvSpPr>
        <p:spPr bwMode="auto">
          <a:xfrm>
            <a:off x="3082925" y="3578225"/>
            <a:ext cx="154781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Ecological </a:t>
            </a:r>
          </a:p>
          <a:p>
            <a:pPr algn="ctr" eaLnBrk="1" hangingPunct="1"/>
            <a:r>
              <a:rPr lang="en-ZA" sz="14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Water Requirements</a:t>
            </a:r>
          </a:p>
        </p:txBody>
      </p:sp>
      <p:sp>
        <p:nvSpPr>
          <p:cNvPr id="47115" name="TextBox 9"/>
          <p:cNvSpPr txBox="1">
            <a:spLocks noChangeArrowheads="1"/>
          </p:cNvSpPr>
          <p:nvPr/>
        </p:nvSpPr>
        <p:spPr bwMode="auto">
          <a:xfrm>
            <a:off x="4643438" y="3443288"/>
            <a:ext cx="1884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Socio-Economic</a:t>
            </a:r>
          </a:p>
          <a:p>
            <a:pPr algn="ctr" eaLnBrk="1" hangingPunct="1"/>
            <a:r>
              <a:rPr lang="en-ZA" sz="14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Water Requirements 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3028950" y="1916113"/>
            <a:ext cx="3497263" cy="35052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17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771775" y="206057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22" name="Arc 21"/>
          <p:cNvSpPr/>
          <p:nvPr/>
        </p:nvSpPr>
        <p:spPr bwMode="auto">
          <a:xfrm rot="9062512">
            <a:off x="3892550" y="3352800"/>
            <a:ext cx="1568450" cy="1543050"/>
          </a:xfrm>
          <a:prstGeom prst="arc">
            <a:avLst/>
          </a:prstGeom>
          <a:noFill/>
          <a:ln w="38100" cap="flat" cmpd="sng" algn="ctr">
            <a:solidFill>
              <a:srgbClr val="0000CC">
                <a:lumMod val="75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37050" y="4776788"/>
            <a:ext cx="144463" cy="142875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18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120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2446338" y="2232025"/>
            <a:ext cx="781050" cy="78105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2082006" y="1913732"/>
            <a:ext cx="646113" cy="1517650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prstClr val="black">
                <a:alpha val="91000"/>
              </a:prst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478368" y="1702549"/>
            <a:ext cx="2336412" cy="646331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  <a:effectLst>
            <a:outerShdw dist="38100" sx="1000" sy="1000" algn="l" rotWithShape="0">
              <a:prstClr val="black"/>
            </a:outerShdw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Catchment Resource Availability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89776" y="3600400"/>
            <a:ext cx="1549976" cy="548680"/>
          </a:xfrm>
          <a:prstGeom prst="round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28" name="TextBox 54"/>
          <p:cNvSpPr txBox="1">
            <a:spLocks noChangeArrowheads="1"/>
          </p:cNvSpPr>
          <p:nvPr/>
        </p:nvSpPr>
        <p:spPr bwMode="auto">
          <a:xfrm>
            <a:off x="882650" y="3671888"/>
            <a:ext cx="1306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Protection</a:t>
            </a:r>
          </a:p>
        </p:txBody>
      </p:sp>
      <p:sp>
        <p:nvSpPr>
          <p:cNvPr id="29" name="TextBox 34"/>
          <p:cNvSpPr txBox="1">
            <a:spLocks noChangeArrowheads="1"/>
          </p:cNvSpPr>
          <p:nvPr/>
        </p:nvSpPr>
        <p:spPr bwMode="auto">
          <a:xfrm>
            <a:off x="754063" y="5013325"/>
            <a:ext cx="2349500" cy="646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Management  Class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kern="0" dirty="0">
                <a:solidFill>
                  <a:sysClr val="windowText" lastClr="000000"/>
                </a:solidFill>
              </a:rPr>
              <a:t>(Decision)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 bwMode="auto">
          <a:xfrm flipV="1">
            <a:off x="3103563" y="4875213"/>
            <a:ext cx="1266825" cy="460375"/>
          </a:xfrm>
          <a:prstGeom prst="straightConnector1">
            <a:avLst/>
          </a:prstGeom>
          <a:solidFill>
            <a:srgbClr val="FFFF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5400000" algn="t" rotWithShape="0">
              <a:schemeClr val="bg1">
                <a:alpha val="0"/>
              </a:schemeClr>
            </a:outerShdw>
          </a:effectLst>
        </p:spPr>
      </p:cxnSp>
      <p:sp>
        <p:nvSpPr>
          <p:cNvPr id="31" name="Rounded Rectangle 30"/>
          <p:cNvSpPr/>
          <p:nvPr/>
        </p:nvSpPr>
        <p:spPr bwMode="auto">
          <a:xfrm>
            <a:off x="7308304" y="3530036"/>
            <a:ext cx="1368152" cy="432048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60000" algn="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ZA" sz="2400" ker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34" name="TextBox 56"/>
          <p:cNvSpPr txBox="1">
            <a:spLocks noChangeArrowheads="1"/>
          </p:cNvSpPr>
          <p:nvPr/>
        </p:nvSpPr>
        <p:spPr bwMode="auto">
          <a:xfrm>
            <a:off x="7418388" y="3602038"/>
            <a:ext cx="1152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ZA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Use</a:t>
            </a:r>
          </a:p>
        </p:txBody>
      </p:sp>
    </p:spTree>
    <p:extLst>
      <p:ext uri="{BB962C8B-B14F-4D97-AF65-F5344CB8AC3E}">
        <p14:creationId xmlns:p14="http://schemas.microsoft.com/office/powerpoint/2010/main" val="15655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dirty="0" smtClean="0">
                <a:latin typeface="Futura Md BT" panose="020B0602020204020303" pitchFamily="34" charset="0"/>
              </a:rPr>
              <a:t>What are scenarios?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993075"/>
            <a:ext cx="8229600" cy="2816926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 smtClean="0">
                <a:effectLst/>
                <a:latin typeface="Futura Md BT" panose="020B0602020204020303" pitchFamily="34" charset="0"/>
              </a:rPr>
              <a:t>Scenarios, in context of water resource management and planning are plausible definitions (settings) of all the factors (variables) that influence the water balance and water quality in a catchment and the system as </a:t>
            </a:r>
            <a:r>
              <a:rPr lang="en-ZA" sz="2800" smtClean="0">
                <a:effectLst/>
                <a:latin typeface="Futura Md BT" panose="020B0602020204020303" pitchFamily="34" charset="0"/>
              </a:rPr>
              <a:t>a whole (System’s context)</a:t>
            </a:r>
            <a:endParaRPr lang="en-ZA" sz="2800" dirty="0" smtClean="0">
              <a:effectLst/>
              <a:latin typeface="Futura Md BT" panose="020B0602020204020303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7800" y="4102101"/>
            <a:ext cx="8839200" cy="1968499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ct val="20000"/>
              </a:spcBef>
              <a:buFont typeface="Arial" charset="0"/>
              <a:buNone/>
              <a:defRPr sz="2800">
                <a:effectLst/>
                <a:latin typeface="Futura Md BT" panose="020B0602020204020303" pitchFamily="34" charset="0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ZA"/>
              <a:t>Different levels of water use and protection are evaluated with the aim to find a preferred scenario</a:t>
            </a:r>
          </a:p>
          <a:p>
            <a:r>
              <a:rPr lang="en-ZA" smtClean="0"/>
              <a:t>NWRC is </a:t>
            </a:r>
            <a:r>
              <a:rPr lang="en-ZA"/>
              <a:t>the process to evaluate and recommend what that scenario entails</a:t>
            </a:r>
            <a:endParaRPr lang="en-ZA" dirty="0"/>
          </a:p>
        </p:txBody>
      </p:sp>
      <p:sp>
        <p:nvSpPr>
          <p:cNvPr id="5" name="Down Arrow 4"/>
          <p:cNvSpPr/>
          <p:nvPr/>
        </p:nvSpPr>
        <p:spPr>
          <a:xfrm>
            <a:off x="4000500" y="3660776"/>
            <a:ext cx="596900" cy="2984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18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21874-AC82-47A0-B128-52C9101ED9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5900" y="0"/>
            <a:ext cx="8229600" cy="784225"/>
          </a:xfrm>
          <a:prstGeom prst="rect">
            <a:avLst/>
          </a:prstGeom>
        </p:spPr>
        <p:txBody>
          <a:bodyPr/>
          <a:lstStyle/>
          <a:p>
            <a:r>
              <a:rPr lang="en-ZA">
                <a:solidFill>
                  <a:schemeClr val="bg1"/>
                </a:solidFill>
                <a:latin typeface="Futura Md BT" panose="020B0602020204020303" pitchFamily="34" charset="0"/>
              </a:rPr>
              <a:t>Scenario evaluation and MC</a:t>
            </a:r>
            <a:endParaRPr lang="en-ZA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7500" y="784225"/>
            <a:ext cx="8521700" cy="1968499"/>
          </a:xfrm>
          <a:prstGeom prst="rect">
            <a:avLst/>
          </a:prstGeom>
        </p:spPr>
        <p:txBody>
          <a:bodyPr/>
          <a:lstStyle>
            <a:lvl1pPr marL="0" indent="0" eaLnBrk="0" hangingPunct="0">
              <a:spcBef>
                <a:spcPct val="20000"/>
              </a:spcBef>
              <a:buFont typeface="Arial" charset="0"/>
              <a:buNone/>
              <a:defRPr sz="2800">
                <a:effectLst/>
                <a:latin typeface="Futura Md BT" panose="020B0602020204020303" pitchFamily="34" charset="0"/>
                <a:cs typeface="ＭＳ Ｐゴシック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ZA" smtClean="0"/>
              <a:t>Challenges:  Integration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mtClean="0"/>
              <a:t>Node / reach / river  to catchment scale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ZA" smtClean="0"/>
              <a:t>Ecosystem status/health (non-monetary) versus Socio-economics (non-monetary and monetary</a:t>
            </a:r>
          </a:p>
          <a:p>
            <a:endParaRPr lang="en-ZA" smtClean="0"/>
          </a:p>
          <a:p>
            <a:r>
              <a:rPr lang="en-ZA" smtClean="0"/>
              <a:t>Management Class decision suport system or tool based on multi-criteria decision analysis approaches have been developed.</a:t>
            </a:r>
          </a:p>
          <a:p>
            <a:endParaRPr lang="en-ZA"/>
          </a:p>
          <a:p>
            <a:r>
              <a:rPr lang="en-ZA" smtClean="0"/>
              <a:t>The scenario evaluation process and integration fits within this approach.</a:t>
            </a:r>
            <a:endParaRPr lang="en-ZA"/>
          </a:p>
          <a:p>
            <a:pPr algn="ctr"/>
            <a:r>
              <a:rPr lang="en-ZA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3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1"/>
            <a:ext cx="9071430" cy="783771"/>
          </a:xfrm>
        </p:spPr>
        <p:txBody>
          <a:bodyPr/>
          <a:lstStyle/>
          <a:p>
            <a:r>
              <a:rPr lang="en-ZA" sz="3600" b="1" dirty="0">
                <a:latin typeface="Futura Md BT" panose="020B0602020204020303" pitchFamily="34" charset="0"/>
              </a:rPr>
              <a:t>Integrated Assessment of Scenarios </a:t>
            </a:r>
            <a:endParaRPr lang="en-GB" sz="3600" b="1" dirty="0">
              <a:latin typeface="Futura Md BT" panose="020B06020202040203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063032"/>
              </p:ext>
            </p:extLst>
          </p:nvPr>
        </p:nvGraphicFramePr>
        <p:xfrm>
          <a:off x="5123537" y="1088571"/>
          <a:ext cx="3563262" cy="503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6253071"/>
              </p:ext>
            </p:extLst>
          </p:nvPr>
        </p:nvGraphicFramePr>
        <p:xfrm>
          <a:off x="-319319" y="1335318"/>
          <a:ext cx="5442856" cy="425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6957" y="824001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Elements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07911" y="873653"/>
            <a:ext cx="1532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Variables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217714" y="755311"/>
            <a:ext cx="4441372" cy="510149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U-Turn Arrow 8"/>
          <p:cNvSpPr/>
          <p:nvPr/>
        </p:nvSpPr>
        <p:spPr>
          <a:xfrm>
            <a:off x="2238265" y="5729043"/>
            <a:ext cx="5744592" cy="794240"/>
          </a:xfrm>
          <a:prstGeom prst="uturnArrow">
            <a:avLst>
              <a:gd name="adj1" fmla="val 23425"/>
              <a:gd name="adj2" fmla="val 25000"/>
              <a:gd name="adj3" fmla="val 25000"/>
              <a:gd name="adj4" fmla="val 43750"/>
              <a:gd name="adj5" fmla="val 100000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3713" y="5925493"/>
            <a:ext cx="33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Scenario Assessment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876801" y="824001"/>
            <a:ext cx="4194629" cy="5101492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  <a:prstDash val="dash"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26899" y="4196025"/>
            <a:ext cx="16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800" b="1" dirty="0" smtClean="0">
                <a:latin typeface="+mn-lt"/>
              </a:rPr>
              <a:t>(Resource Unit)</a:t>
            </a:r>
            <a:endParaRPr lang="en-GB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620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9921</TotalTime>
  <Words>760</Words>
  <Application>Microsoft Office PowerPoint</Application>
  <PresentationFormat>On-screen Show (4:3)</PresentationFormat>
  <Paragraphs>189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Catchment Analysis </vt:lpstr>
      <vt:lpstr>What are scenarios?</vt:lpstr>
      <vt:lpstr>Scenario evaluation and MC</vt:lpstr>
      <vt:lpstr>Integrated Assessment of Scenarios </vt:lpstr>
      <vt:lpstr>Scenario Evaluation Process</vt:lpstr>
      <vt:lpstr>PowerPoint Presentation</vt:lpstr>
      <vt:lpstr>Scenario Comparison Visualisation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373</cp:revision>
  <cp:lastPrinted>2013-10-03T06:41:32Z</cp:lastPrinted>
  <dcterms:created xsi:type="dcterms:W3CDTF">2012-08-01T10:33:21Z</dcterms:created>
  <dcterms:modified xsi:type="dcterms:W3CDTF">2014-03-04T13:38:04Z</dcterms:modified>
</cp:coreProperties>
</file>